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5" r:id="rId5"/>
    <p:sldId id="266" r:id="rId6"/>
    <p:sldId id="257" r:id="rId7"/>
    <p:sldId id="258" r:id="rId8"/>
    <p:sldId id="259" r:id="rId9"/>
    <p:sldId id="260" r:id="rId10"/>
    <p:sldId id="267" r:id="rId11"/>
    <p:sldId id="261"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5876" autoAdjust="0"/>
  </p:normalViewPr>
  <p:slideViewPr>
    <p:cSldViewPr snapToGrid="0">
      <p:cViewPr varScale="1">
        <p:scale>
          <a:sx n="48" d="100"/>
          <a:sy n="48" d="100"/>
        </p:scale>
        <p:origin x="157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56247B-689E-4939-AA20-CC9632F6679D}" type="datetimeFigureOut">
              <a:rPr lang="en-GB" smtClean="0"/>
              <a:t>30/06/2021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78AF4C-D7F8-4571-9582-EAD3C42E5937}" type="slidenum">
              <a:rPr lang="en-GB" smtClean="0"/>
              <a:t>‹#›</a:t>
            </a:fld>
            <a:endParaRPr lang="en-GB"/>
          </a:p>
        </p:txBody>
      </p:sp>
    </p:spTree>
    <p:extLst>
      <p:ext uri="{BB962C8B-B14F-4D97-AF65-F5344CB8AC3E}">
        <p14:creationId xmlns:p14="http://schemas.microsoft.com/office/powerpoint/2010/main" val="347050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78AF4C-D7F8-4571-9582-EAD3C42E5937}" type="slidenum">
              <a:rPr lang="en-GB" smtClean="0"/>
              <a:t>2</a:t>
            </a:fld>
            <a:endParaRPr lang="en-GB"/>
          </a:p>
        </p:txBody>
      </p:sp>
    </p:spTree>
    <p:extLst>
      <p:ext uri="{BB962C8B-B14F-4D97-AF65-F5344CB8AC3E}">
        <p14:creationId xmlns:p14="http://schemas.microsoft.com/office/powerpoint/2010/main" val="79415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dirty="0" smtClean="0">
                <a:effectLst/>
              </a:rPr>
              <a:t>Allow the children time to respond and listen to their answers. Now introduce the lesson.</a:t>
            </a:r>
          </a:p>
          <a:p>
            <a:pPr fontAlgn="base"/>
            <a:r>
              <a:rPr lang="en-GB" dirty="0" smtClean="0">
                <a:effectLst/>
              </a:rPr>
              <a:t/>
            </a:r>
            <a:br>
              <a:rPr lang="en-GB" dirty="0" smtClean="0">
                <a:effectLst/>
              </a:rPr>
            </a:br>
            <a:r>
              <a:rPr lang="en-GB" dirty="0" smtClean="0">
                <a:effectLst/>
              </a:rPr>
              <a:t>Ask the children to put their hands up if they have a little brother or sister… can they remember their mum being pregnant?  Allow the children to tell their stories.</a:t>
            </a:r>
          </a:p>
          <a:p>
            <a:pPr fontAlgn="base"/>
            <a:r>
              <a:rPr lang="en-GB" dirty="0" smtClean="0">
                <a:effectLst/>
              </a:rPr>
              <a:t/>
            </a:r>
            <a:br>
              <a:rPr lang="en-GB" dirty="0" smtClean="0">
                <a:effectLst/>
              </a:rPr>
            </a:br>
            <a:endParaRPr lang="en-GB" dirty="0" smtClean="0">
              <a:effectLst/>
            </a:endParaRPr>
          </a:p>
          <a:p>
            <a:pPr fontAlgn="base"/>
            <a:r>
              <a:rPr lang="en-GB" dirty="0" smtClean="0">
                <a:effectLst/>
              </a:rPr>
              <a:t>(be mindful of other options too such as foster and adopted siblings - it is an opportunity for their stories too.)</a:t>
            </a:r>
          </a:p>
          <a:p>
            <a:r>
              <a:rPr lang="en-GB" dirty="0" smtClean="0">
                <a:effectLst/>
              </a:rPr>
              <a:t/>
            </a:r>
            <a:br>
              <a:rPr lang="en-GB" dirty="0" smtClean="0">
                <a:effectLst/>
              </a:rPr>
            </a:br>
            <a:endParaRPr lang="en-GB" dirty="0"/>
          </a:p>
        </p:txBody>
      </p:sp>
      <p:sp>
        <p:nvSpPr>
          <p:cNvPr id="4" name="Slide Number Placeholder 3"/>
          <p:cNvSpPr>
            <a:spLocks noGrp="1"/>
          </p:cNvSpPr>
          <p:nvPr>
            <p:ph type="sldNum" sz="quarter" idx="10"/>
          </p:nvPr>
        </p:nvSpPr>
        <p:spPr/>
        <p:txBody>
          <a:bodyPr/>
          <a:lstStyle/>
          <a:p>
            <a:fld id="{7378AF4C-D7F8-4571-9582-EAD3C42E5937}" type="slidenum">
              <a:rPr lang="en-GB" smtClean="0"/>
              <a:t>3</a:t>
            </a:fld>
            <a:endParaRPr lang="en-GB"/>
          </a:p>
        </p:txBody>
      </p:sp>
    </p:spTree>
    <p:extLst>
      <p:ext uri="{BB962C8B-B14F-4D97-AF65-F5344CB8AC3E}">
        <p14:creationId xmlns:p14="http://schemas.microsoft.com/office/powerpoint/2010/main" val="2385193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Think,</a:t>
            </a:r>
            <a:r>
              <a:rPr lang="en-GB" baseline="0" dirty="0" smtClean="0"/>
              <a:t> pair, share and listen to the children’s discussions. </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378AF4C-D7F8-4571-9582-EAD3C42E5937}" type="slidenum">
              <a:rPr lang="en-GB" smtClean="0"/>
              <a:t>4</a:t>
            </a:fld>
            <a:endParaRPr lang="en-GB"/>
          </a:p>
        </p:txBody>
      </p:sp>
    </p:spTree>
    <p:extLst>
      <p:ext uri="{BB962C8B-B14F-4D97-AF65-F5344CB8AC3E}">
        <p14:creationId xmlns:p14="http://schemas.microsoft.com/office/powerpoint/2010/main" val="1372810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1" kern="1200" dirty="0" smtClean="0">
                <a:solidFill>
                  <a:schemeClr val="tx1"/>
                </a:solidFill>
                <a:effectLst/>
                <a:latin typeface="+mn-lt"/>
                <a:ea typeface="+mn-ea"/>
                <a:cs typeface="+mn-cs"/>
              </a:rPr>
              <a:t>“Before a baby is born it lives in a stretchy sack inside a mummy’s tummy. This sack is called a womb. This is a womb. It is inside a woman’s tummy just below her belly button. When she is pregnant the womb fills up with warm water to keep the growing baby nice and safe.</a:t>
            </a:r>
            <a:endParaRPr lang="en-GB" dirty="0"/>
          </a:p>
        </p:txBody>
      </p:sp>
      <p:sp>
        <p:nvSpPr>
          <p:cNvPr id="4" name="Slide Number Placeholder 3"/>
          <p:cNvSpPr>
            <a:spLocks noGrp="1"/>
          </p:cNvSpPr>
          <p:nvPr>
            <p:ph type="sldNum" sz="quarter" idx="10"/>
          </p:nvPr>
        </p:nvSpPr>
        <p:spPr/>
        <p:txBody>
          <a:bodyPr/>
          <a:lstStyle/>
          <a:p>
            <a:fld id="{7378AF4C-D7F8-4571-9582-EAD3C42E5937}" type="slidenum">
              <a:rPr lang="en-GB" smtClean="0"/>
              <a:t>5</a:t>
            </a:fld>
            <a:endParaRPr lang="en-GB"/>
          </a:p>
        </p:txBody>
      </p:sp>
    </p:spTree>
    <p:extLst>
      <p:ext uri="{BB962C8B-B14F-4D97-AF65-F5344CB8AC3E}">
        <p14:creationId xmlns:p14="http://schemas.microsoft.com/office/powerpoint/2010/main" val="3669719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1" kern="1200" dirty="0" smtClean="0">
                <a:solidFill>
                  <a:schemeClr val="tx1"/>
                </a:solidFill>
                <a:effectLst/>
                <a:latin typeface="+mn-lt"/>
                <a:ea typeface="+mn-ea"/>
                <a:cs typeface="+mn-cs"/>
              </a:rPr>
              <a:t>Do you know why you have a belly-button…? that is how you were fed when you were in your mummy’s tummy. You see a baby doesn’t eat like we do… instead there is a special tube called the Umbilical cord, that attaches the baby to the walls of the mother’s womb - and through this the baby gets all it needs to grow directly through the mother’s body. When you are born it is cut and you are left with a belly button. </a:t>
            </a:r>
            <a:endParaRPr lang="en-GB" dirty="0"/>
          </a:p>
        </p:txBody>
      </p:sp>
      <p:sp>
        <p:nvSpPr>
          <p:cNvPr id="4" name="Slide Number Placeholder 3"/>
          <p:cNvSpPr>
            <a:spLocks noGrp="1"/>
          </p:cNvSpPr>
          <p:nvPr>
            <p:ph type="sldNum" sz="quarter" idx="10"/>
          </p:nvPr>
        </p:nvSpPr>
        <p:spPr/>
        <p:txBody>
          <a:bodyPr/>
          <a:lstStyle/>
          <a:p>
            <a:fld id="{7378AF4C-D7F8-4571-9582-EAD3C42E5937}" type="slidenum">
              <a:rPr lang="en-GB" smtClean="0"/>
              <a:t>6</a:t>
            </a:fld>
            <a:endParaRPr lang="en-GB"/>
          </a:p>
        </p:txBody>
      </p:sp>
    </p:spTree>
    <p:extLst>
      <p:ext uri="{BB962C8B-B14F-4D97-AF65-F5344CB8AC3E}">
        <p14:creationId xmlns:p14="http://schemas.microsoft.com/office/powerpoint/2010/main" val="2257944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78AF4C-D7F8-4571-9582-EAD3C42E5937}" type="slidenum">
              <a:rPr lang="en-GB" smtClean="0"/>
              <a:t>7</a:t>
            </a:fld>
            <a:endParaRPr lang="en-GB"/>
          </a:p>
        </p:txBody>
      </p:sp>
    </p:spTree>
    <p:extLst>
      <p:ext uri="{BB962C8B-B14F-4D97-AF65-F5344CB8AC3E}">
        <p14:creationId xmlns:p14="http://schemas.microsoft.com/office/powerpoint/2010/main" val="1967113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78AF4C-D7F8-4571-9582-EAD3C42E5937}" type="slidenum">
              <a:rPr lang="en-GB" smtClean="0"/>
              <a:t>8</a:t>
            </a:fld>
            <a:endParaRPr lang="en-GB"/>
          </a:p>
        </p:txBody>
      </p:sp>
    </p:spTree>
    <p:extLst>
      <p:ext uri="{BB962C8B-B14F-4D97-AF65-F5344CB8AC3E}">
        <p14:creationId xmlns:p14="http://schemas.microsoft.com/office/powerpoint/2010/main" val="73598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1" kern="1200" dirty="0" smtClean="0">
                <a:solidFill>
                  <a:schemeClr val="tx1"/>
                </a:solidFill>
                <a:effectLst/>
                <a:latin typeface="+mn-lt"/>
                <a:ea typeface="+mn-ea"/>
                <a:cs typeface="+mn-cs"/>
              </a:rPr>
              <a:t>Did you know it takes  about 40 weeks - that’s 9 months for a baby to grow.  But you can’t make a baby out of nothing - you need to start with something. Inside daddy's body he makes special cells called sperm cells. And inside mummy's body she makes special cells called egg cells. They each have half the instructions for making a baby. You need a sperm cell from daddy and an egg cell from mummy</a:t>
            </a:r>
            <a:r>
              <a:rPr lang="en-GB" sz="1200" b="1" i="1" kern="1200" dirty="0" smtClean="0">
                <a:solidFill>
                  <a:schemeClr val="tx1"/>
                </a:solidFill>
                <a:effectLst/>
                <a:latin typeface="+mn-lt"/>
                <a:ea typeface="+mn-ea"/>
                <a:cs typeface="+mn-cs"/>
              </a:rPr>
              <a:t>.</a:t>
            </a:r>
            <a:r>
              <a:rPr lang="en-GB" sz="1200" b="1" i="1" kern="1200" baseline="0" dirty="0" smtClean="0">
                <a:solidFill>
                  <a:schemeClr val="tx1"/>
                </a:solidFill>
                <a:effectLst/>
                <a:latin typeface="+mn-lt"/>
                <a:ea typeface="+mn-ea"/>
                <a:cs typeface="+mn-cs"/>
              </a:rPr>
              <a:t> </a:t>
            </a:r>
            <a:r>
              <a:rPr lang="en-GB" sz="1200" b="0" i="1" kern="1200" dirty="0" smtClean="0">
                <a:solidFill>
                  <a:schemeClr val="tx1"/>
                </a:solidFill>
                <a:effectLst/>
                <a:latin typeface="+mn-lt"/>
                <a:ea typeface="+mn-ea"/>
                <a:cs typeface="+mn-cs"/>
              </a:rPr>
              <a:t>When the sperm and egg cells meet they join together to make something new. </a:t>
            </a:r>
            <a:endParaRPr lang="en-GB" sz="1200" b="0" i="0" kern="1200" dirty="0" smtClean="0">
              <a:solidFill>
                <a:schemeClr val="tx1"/>
              </a:solidFill>
              <a:effectLst/>
              <a:latin typeface="+mn-lt"/>
              <a:ea typeface="+mn-ea"/>
              <a:cs typeface="+mn-cs"/>
            </a:endParaRPr>
          </a:p>
          <a:p>
            <a:pPr fontAlgn="base"/>
            <a:r>
              <a:rPr lang="en-GB" sz="1200" b="0" i="0" kern="1200" dirty="0" smtClean="0">
                <a:solidFill>
                  <a:schemeClr val="tx1"/>
                </a:solidFill>
                <a:effectLst/>
                <a:latin typeface="+mn-lt"/>
                <a:ea typeface="+mn-ea"/>
                <a:cs typeface="+mn-cs"/>
              </a:rPr>
              <a:t/>
            </a:r>
            <a:br>
              <a:rPr lang="en-GB" sz="1200" b="0" i="0" kern="1200" dirty="0" smtClean="0">
                <a:solidFill>
                  <a:schemeClr val="tx1"/>
                </a:solidFill>
                <a:effectLst/>
                <a:latin typeface="+mn-lt"/>
                <a:ea typeface="+mn-ea"/>
                <a:cs typeface="+mn-cs"/>
              </a:rPr>
            </a:br>
            <a:endParaRPr lang="en-GB" sz="1200" b="0" i="0" kern="1200" dirty="0" smtClean="0">
              <a:solidFill>
                <a:schemeClr val="tx1"/>
              </a:solidFill>
              <a:effectLst/>
              <a:latin typeface="+mn-lt"/>
              <a:ea typeface="+mn-ea"/>
              <a:cs typeface="+mn-cs"/>
            </a:endParaRPr>
          </a:p>
          <a:p>
            <a:pPr fontAlgn="base"/>
            <a:r>
              <a:rPr lang="en-GB" sz="1200" b="0" i="1" kern="1200" dirty="0" smtClean="0">
                <a:solidFill>
                  <a:schemeClr val="tx1"/>
                </a:solidFill>
                <a:effectLst/>
                <a:latin typeface="+mn-lt"/>
                <a:ea typeface="+mn-ea"/>
                <a:cs typeface="+mn-cs"/>
              </a:rPr>
              <a:t>Sometimes, nothing happens….</a:t>
            </a:r>
            <a:endParaRPr lang="en-GB" sz="1200" b="0" i="0" kern="1200" dirty="0" smtClean="0">
              <a:solidFill>
                <a:schemeClr val="tx1"/>
              </a:solidFill>
              <a:effectLst/>
              <a:latin typeface="+mn-lt"/>
              <a:ea typeface="+mn-ea"/>
              <a:cs typeface="+mn-cs"/>
            </a:endParaRPr>
          </a:p>
          <a:p>
            <a:pPr fontAlgn="base"/>
            <a:r>
              <a:rPr lang="en-GB" sz="1200" b="0" i="0" kern="1200" dirty="0" smtClean="0">
                <a:solidFill>
                  <a:schemeClr val="tx1"/>
                </a:solidFill>
                <a:effectLst/>
                <a:latin typeface="+mn-lt"/>
                <a:ea typeface="+mn-ea"/>
                <a:cs typeface="+mn-cs"/>
              </a:rPr>
              <a:t/>
            </a:r>
            <a:br>
              <a:rPr lang="en-GB" sz="1200" b="0" i="0" kern="1200" dirty="0" smtClean="0">
                <a:solidFill>
                  <a:schemeClr val="tx1"/>
                </a:solidFill>
                <a:effectLst/>
                <a:latin typeface="+mn-lt"/>
                <a:ea typeface="+mn-ea"/>
                <a:cs typeface="+mn-cs"/>
              </a:rPr>
            </a:br>
            <a:endParaRPr lang="en-GB" sz="1200" b="0" i="0" kern="1200" dirty="0" smtClean="0">
              <a:solidFill>
                <a:schemeClr val="tx1"/>
              </a:solidFill>
              <a:effectLst/>
              <a:latin typeface="+mn-lt"/>
              <a:ea typeface="+mn-ea"/>
              <a:cs typeface="+mn-cs"/>
            </a:endParaRPr>
          </a:p>
          <a:p>
            <a:pPr fontAlgn="base"/>
            <a:r>
              <a:rPr lang="en-GB" sz="1200" b="0" i="1" kern="1200" dirty="0" smtClean="0">
                <a:solidFill>
                  <a:schemeClr val="tx1"/>
                </a:solidFill>
                <a:effectLst/>
                <a:latin typeface="+mn-lt"/>
                <a:ea typeface="+mn-ea"/>
                <a:cs typeface="+mn-cs"/>
              </a:rPr>
              <a:t>But sometimes, it starts to grow - just like you did - into a baby. </a:t>
            </a:r>
            <a:r>
              <a:rPr lang="en-GB" sz="1200" b="0" i="0" kern="1200" dirty="0" smtClean="0">
                <a:solidFill>
                  <a:schemeClr val="tx1"/>
                </a:solidFill>
                <a:effectLst/>
                <a:latin typeface="+mn-lt"/>
                <a:ea typeface="+mn-ea"/>
                <a:cs typeface="+mn-cs"/>
              </a:rPr>
              <a:t/>
            </a:r>
            <a:br>
              <a:rPr lang="en-GB" sz="1200" b="0" i="0" kern="1200" dirty="0" smtClean="0">
                <a:solidFill>
                  <a:schemeClr val="tx1"/>
                </a:solidFill>
                <a:effectLst/>
                <a:latin typeface="+mn-lt"/>
                <a:ea typeface="+mn-ea"/>
                <a:cs typeface="+mn-cs"/>
              </a:rPr>
            </a:br>
            <a:endParaRPr lang="en-GB" sz="1200" b="0" i="0" kern="1200" dirty="0" smtClean="0">
              <a:solidFill>
                <a:schemeClr val="tx1"/>
              </a:solidFill>
              <a:effectLst/>
              <a:latin typeface="+mn-lt"/>
              <a:ea typeface="+mn-ea"/>
              <a:cs typeface="+mn-cs"/>
            </a:endParaRPr>
          </a:p>
          <a:p>
            <a:pPr fontAlgn="base"/>
            <a:r>
              <a:rPr lang="en-GB" sz="1200" b="0" i="1" kern="1200" dirty="0" err="1" smtClean="0">
                <a:solidFill>
                  <a:schemeClr val="tx1"/>
                </a:solidFill>
                <a:effectLst/>
                <a:latin typeface="+mn-lt"/>
                <a:ea typeface="+mn-ea"/>
                <a:cs typeface="+mn-cs"/>
              </a:rPr>
              <a:t>Thank’s</a:t>
            </a:r>
            <a:r>
              <a:rPr lang="en-GB" sz="1200" b="0" i="1" kern="1200" dirty="0" smtClean="0">
                <a:solidFill>
                  <a:schemeClr val="tx1"/>
                </a:solidFill>
                <a:effectLst/>
                <a:latin typeface="+mn-lt"/>
                <a:ea typeface="+mn-ea"/>
                <a:cs typeface="+mn-cs"/>
              </a:rPr>
              <a:t> to all the food from the mother’s body it slowly get’s bigger and bigger and BIGGER AND BIGGER…</a:t>
            </a:r>
            <a:endParaRPr lang="en-GB" sz="1200" b="0" i="0" kern="1200" dirty="0" smtClean="0">
              <a:solidFill>
                <a:schemeClr val="tx1"/>
              </a:solidFill>
              <a:effectLst/>
              <a:latin typeface="+mn-lt"/>
              <a:ea typeface="+mn-ea"/>
              <a:cs typeface="+mn-cs"/>
            </a:endParaRPr>
          </a:p>
          <a:p>
            <a:pPr fontAlgn="base"/>
            <a:r>
              <a:rPr lang="en-GB" sz="1200" b="0" i="0" kern="1200" dirty="0" smtClean="0">
                <a:solidFill>
                  <a:schemeClr val="tx1"/>
                </a:solidFill>
                <a:effectLst/>
                <a:latin typeface="+mn-lt"/>
                <a:ea typeface="+mn-ea"/>
                <a:cs typeface="+mn-cs"/>
              </a:rPr>
              <a:t/>
            </a:r>
            <a:br>
              <a:rPr lang="en-GB" sz="1200" b="0" i="0" kern="1200" dirty="0" smtClean="0">
                <a:solidFill>
                  <a:schemeClr val="tx1"/>
                </a:solidFill>
                <a:effectLst/>
                <a:latin typeface="+mn-lt"/>
                <a:ea typeface="+mn-ea"/>
                <a:cs typeface="+mn-cs"/>
              </a:rPr>
            </a:br>
            <a:endParaRPr lang="en-GB" sz="1200" b="0" i="0" kern="1200" dirty="0" smtClean="0">
              <a:solidFill>
                <a:schemeClr val="tx1"/>
              </a:solidFill>
              <a:effectLst/>
              <a:latin typeface="+mn-lt"/>
              <a:ea typeface="+mn-ea"/>
              <a:cs typeface="+mn-cs"/>
            </a:endParaRPr>
          </a:p>
          <a:p>
            <a:pPr fontAlgn="base"/>
            <a:r>
              <a:rPr lang="en-GB" sz="1200" b="0" i="1" kern="1200" dirty="0" smtClean="0">
                <a:solidFill>
                  <a:schemeClr val="tx1"/>
                </a:solidFill>
                <a:effectLst/>
                <a:latin typeface="+mn-lt"/>
                <a:ea typeface="+mn-ea"/>
                <a:cs typeface="+mn-cs"/>
              </a:rPr>
              <a:t>until it stops looking like a baked bean and now has fingers and toes and a nose and eyes and starts to kick its feet and wriggle around.</a:t>
            </a:r>
            <a:endParaRPr lang="en-GB" sz="1200" b="0" i="0" kern="1200" dirty="0" smtClean="0">
              <a:solidFill>
                <a:schemeClr val="tx1"/>
              </a:solidFill>
              <a:effectLst/>
              <a:latin typeface="+mn-lt"/>
              <a:ea typeface="+mn-ea"/>
              <a:cs typeface="+mn-cs"/>
            </a:endParaRPr>
          </a:p>
          <a:p>
            <a:pPr fontAlgn="base"/>
            <a:r>
              <a:rPr lang="en-GB" sz="1200" b="0" i="0" kern="1200" dirty="0" smtClean="0">
                <a:solidFill>
                  <a:schemeClr val="tx1"/>
                </a:solidFill>
                <a:effectLst/>
                <a:latin typeface="+mn-lt"/>
                <a:ea typeface="+mn-ea"/>
                <a:cs typeface="+mn-cs"/>
              </a:rPr>
              <a:t/>
            </a:r>
            <a:br>
              <a:rPr lang="en-GB" sz="1200" b="0" i="0" kern="1200" dirty="0" smtClean="0">
                <a:solidFill>
                  <a:schemeClr val="tx1"/>
                </a:solidFill>
                <a:effectLst/>
                <a:latin typeface="+mn-lt"/>
                <a:ea typeface="+mn-ea"/>
                <a:cs typeface="+mn-cs"/>
              </a:rPr>
            </a:br>
            <a:endParaRPr lang="en-GB" sz="1200" b="0" i="0" kern="1200" dirty="0" smtClean="0">
              <a:solidFill>
                <a:schemeClr val="tx1"/>
              </a:solidFill>
              <a:effectLst/>
              <a:latin typeface="+mn-lt"/>
              <a:ea typeface="+mn-ea"/>
              <a:cs typeface="+mn-cs"/>
            </a:endParaRPr>
          </a:p>
          <a:p>
            <a:pPr fontAlgn="base"/>
            <a:r>
              <a:rPr lang="en-GB" sz="1200" b="0" i="1" kern="1200" dirty="0" smtClean="0">
                <a:solidFill>
                  <a:schemeClr val="tx1"/>
                </a:solidFill>
                <a:effectLst/>
                <a:latin typeface="+mn-lt"/>
                <a:ea typeface="+mn-ea"/>
                <a:cs typeface="+mn-cs"/>
              </a:rPr>
              <a:t>You will be able to feel it if you put your hand on mummy’s tummy and it will be able to hear you if you talk to it… </a:t>
            </a:r>
            <a:endParaRPr lang="en-GB" sz="1200" b="0" i="0" kern="1200" dirty="0" smtClean="0">
              <a:solidFill>
                <a:schemeClr val="tx1"/>
              </a:solidFill>
              <a:effectLst/>
              <a:latin typeface="+mn-lt"/>
              <a:ea typeface="+mn-ea"/>
              <a:cs typeface="+mn-cs"/>
            </a:endParaRPr>
          </a:p>
          <a:p>
            <a:pPr fontAlgn="base"/>
            <a:r>
              <a:rPr lang="en-GB" sz="1200" b="0" i="0" kern="1200" dirty="0" smtClean="0">
                <a:solidFill>
                  <a:schemeClr val="tx1"/>
                </a:solidFill>
                <a:effectLst/>
                <a:latin typeface="+mn-lt"/>
                <a:ea typeface="+mn-ea"/>
                <a:cs typeface="+mn-cs"/>
              </a:rPr>
              <a:t/>
            </a:r>
            <a:br>
              <a:rPr lang="en-GB" sz="1200" b="0" i="0" kern="1200" dirty="0" smtClean="0">
                <a:solidFill>
                  <a:schemeClr val="tx1"/>
                </a:solidFill>
                <a:effectLst/>
                <a:latin typeface="+mn-lt"/>
                <a:ea typeface="+mn-ea"/>
                <a:cs typeface="+mn-cs"/>
              </a:rPr>
            </a:br>
            <a:endParaRPr lang="en-GB" sz="1200" b="0" i="0" kern="1200" dirty="0" smtClean="0">
              <a:solidFill>
                <a:schemeClr val="tx1"/>
              </a:solidFill>
              <a:effectLst/>
              <a:latin typeface="+mn-lt"/>
              <a:ea typeface="+mn-ea"/>
              <a:cs typeface="+mn-cs"/>
            </a:endParaRPr>
          </a:p>
          <a:p>
            <a:pPr fontAlgn="base"/>
            <a:r>
              <a:rPr lang="en-GB" sz="1200" b="0" i="0" kern="1200" dirty="0" smtClean="0">
                <a:solidFill>
                  <a:schemeClr val="tx1"/>
                </a:solidFill>
                <a:effectLst/>
                <a:latin typeface="+mn-lt"/>
                <a:ea typeface="+mn-ea"/>
                <a:cs typeface="+mn-cs"/>
              </a:rPr>
              <a:t>Ask the children if any of them have ever done this…</a:t>
            </a: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378AF4C-D7F8-4571-9582-EAD3C42E5937}" type="slidenum">
              <a:rPr lang="en-GB" smtClean="0"/>
              <a:t>9</a:t>
            </a:fld>
            <a:endParaRPr lang="en-GB"/>
          </a:p>
        </p:txBody>
      </p:sp>
    </p:spTree>
    <p:extLst>
      <p:ext uri="{BB962C8B-B14F-4D97-AF65-F5344CB8AC3E}">
        <p14:creationId xmlns:p14="http://schemas.microsoft.com/office/powerpoint/2010/main" val="1920499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babies let their mother know they are ready and other have to be helped out by a doctor.  Sometimes it takes a long, long time and sometimes it is quite quick.</a:t>
            </a:r>
          </a:p>
          <a:p>
            <a:endParaRPr lang="en-GB" dirty="0" smtClean="0"/>
          </a:p>
          <a:p>
            <a:r>
              <a:rPr lang="en-GB" dirty="0" smtClean="0"/>
              <a:t>Most often babies are born by the mother pushing them out through the opening we call her vagina. The stretchy tunnel that leads from her womb to the outside - it is the opening hidden by her vulva that we have talked about. Sometimes this can hurt a lot as she will have to push and squeeze and her muscles will have stretch. </a:t>
            </a:r>
          </a:p>
          <a:p>
            <a:endParaRPr lang="en-GB" dirty="0" smtClean="0"/>
          </a:p>
          <a:p>
            <a:r>
              <a:rPr lang="en-GB" dirty="0" smtClean="0"/>
              <a:t>Sometimes doctors will make a special opening just below the mother’s belly button and take the baby out this way and then close up the whole again. We call this a </a:t>
            </a:r>
            <a:r>
              <a:rPr lang="en-GB" dirty="0" err="1" smtClean="0"/>
              <a:t>cesarian</a:t>
            </a:r>
            <a:r>
              <a:rPr lang="en-GB" dirty="0" smtClean="0"/>
              <a:t> - and you might have seen a line like a smiley face on mummy’s tummy where it has healed? </a:t>
            </a:r>
            <a:endParaRPr lang="en-GB" dirty="0"/>
          </a:p>
        </p:txBody>
      </p:sp>
      <p:sp>
        <p:nvSpPr>
          <p:cNvPr id="4" name="Slide Number Placeholder 3"/>
          <p:cNvSpPr>
            <a:spLocks noGrp="1"/>
          </p:cNvSpPr>
          <p:nvPr>
            <p:ph type="sldNum" sz="quarter" idx="10"/>
          </p:nvPr>
        </p:nvSpPr>
        <p:spPr/>
        <p:txBody>
          <a:bodyPr/>
          <a:lstStyle/>
          <a:p>
            <a:fld id="{7378AF4C-D7F8-4571-9582-EAD3C42E5937}" type="slidenum">
              <a:rPr lang="en-GB" smtClean="0"/>
              <a:t>10</a:t>
            </a:fld>
            <a:endParaRPr lang="en-GB"/>
          </a:p>
        </p:txBody>
      </p:sp>
    </p:spTree>
    <p:extLst>
      <p:ext uri="{BB962C8B-B14F-4D97-AF65-F5344CB8AC3E}">
        <p14:creationId xmlns:p14="http://schemas.microsoft.com/office/powerpoint/2010/main" val="1295603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D9A0C3-430D-4331-9124-313988E00523}"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3196088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9A0C3-430D-4331-9124-313988E00523}"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236685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9A0C3-430D-4331-9124-313988E00523}"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257216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9A0C3-430D-4331-9124-313988E00523}"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251506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D9A0C3-430D-4331-9124-313988E00523}"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247007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D9A0C3-430D-4331-9124-313988E00523}" type="datetimeFigureOut">
              <a:rPr lang="en-GB" smtClean="0"/>
              <a:t>30/06/2021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459363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D9A0C3-430D-4331-9124-313988E00523}" type="datetimeFigureOut">
              <a:rPr lang="en-GB" smtClean="0"/>
              <a:t>30/06/2021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199504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D9A0C3-430D-4331-9124-313988E00523}" type="datetimeFigureOut">
              <a:rPr lang="en-GB" smtClean="0"/>
              <a:t>30/06/2021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157824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9A0C3-430D-4331-9124-313988E00523}" type="datetimeFigureOut">
              <a:rPr lang="en-GB" smtClean="0"/>
              <a:t>30/06/2021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23050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D9A0C3-430D-4331-9124-313988E00523}" type="datetimeFigureOut">
              <a:rPr lang="en-GB" smtClean="0"/>
              <a:t>30/06/2021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78798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D9A0C3-430D-4331-9124-313988E00523}" type="datetimeFigureOut">
              <a:rPr lang="en-GB" smtClean="0"/>
              <a:t>30/06/2021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C03B58-D7B5-4311-AEE6-A3B16E4F4BDA}" type="slidenum">
              <a:rPr lang="en-GB" smtClean="0"/>
              <a:t>‹#›</a:t>
            </a:fld>
            <a:endParaRPr lang="en-GB"/>
          </a:p>
        </p:txBody>
      </p:sp>
    </p:spTree>
    <p:extLst>
      <p:ext uri="{BB962C8B-B14F-4D97-AF65-F5344CB8AC3E}">
        <p14:creationId xmlns:p14="http://schemas.microsoft.com/office/powerpoint/2010/main" val="3647612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9A0C3-430D-4331-9124-313988E00523}" type="datetimeFigureOut">
              <a:rPr lang="en-GB" smtClean="0"/>
              <a:t>30/06/2021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03B58-D7B5-4311-AEE6-A3B16E4F4BDA}" type="slidenum">
              <a:rPr lang="en-GB" smtClean="0"/>
              <a:t>‹#›</a:t>
            </a:fld>
            <a:endParaRPr lang="en-GB"/>
          </a:p>
        </p:txBody>
      </p:sp>
    </p:spTree>
    <p:extLst>
      <p:ext uri="{BB962C8B-B14F-4D97-AF65-F5344CB8AC3E}">
        <p14:creationId xmlns:p14="http://schemas.microsoft.com/office/powerpoint/2010/main" val="2432864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Letterjoin-Air No-Lead 7" panose="02000805000000020003" pitchFamily="50" charset="0"/>
              </a:rPr>
              <a:t>RSE Mummy’s Bump</a:t>
            </a:r>
            <a:endParaRPr lang="en-GB" dirty="0">
              <a:latin typeface="Letterjoin-Air No-Lead 7" panose="02000805000000020003" pitchFamily="50" charset="0"/>
            </a:endParaRPr>
          </a:p>
        </p:txBody>
      </p:sp>
      <p:sp>
        <p:nvSpPr>
          <p:cNvPr id="3" name="Subtitle 2"/>
          <p:cNvSpPr>
            <a:spLocks noGrp="1"/>
          </p:cNvSpPr>
          <p:nvPr>
            <p:ph type="subTitle" idx="1"/>
          </p:nvPr>
        </p:nvSpPr>
        <p:spPr/>
        <p:txBody>
          <a:bodyPr>
            <a:normAutofit/>
          </a:bodyPr>
          <a:lstStyle/>
          <a:p>
            <a:r>
              <a:rPr lang="en-GB" sz="3200" dirty="0" smtClean="0">
                <a:latin typeface="Letterjoin-Air No-Lead 7" panose="02000805000000020003" pitchFamily="50" charset="0"/>
              </a:rPr>
              <a:t>Year 2</a:t>
            </a:r>
            <a:endParaRPr lang="en-GB" sz="3200" dirty="0">
              <a:latin typeface="Letterjoin-Air No-Lead 7" panose="02000805000000020003" pitchFamily="50" charset="0"/>
            </a:endParaRPr>
          </a:p>
        </p:txBody>
      </p:sp>
      <p:sp>
        <p:nvSpPr>
          <p:cNvPr id="4" name="TextBox 3"/>
          <p:cNvSpPr txBox="1"/>
          <p:nvPr/>
        </p:nvSpPr>
        <p:spPr>
          <a:xfrm>
            <a:off x="14305500" y="10015266"/>
            <a:ext cx="1382992" cy="1239523"/>
          </a:xfrm>
          <a:prstGeom prst="rect">
            <a:avLst/>
          </a:prstGeom>
          <a:noFill/>
        </p:spPr>
        <p:txBody>
          <a:bodyPr wrap="square" rtlCol="0">
            <a:spAutoFit/>
          </a:bodyPr>
          <a:lstStyle/>
          <a:p>
            <a:endParaRPr lang="en-GB" dirty="0"/>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9198" y="3483837"/>
            <a:ext cx="2107300" cy="2899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772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1590261" y="735496"/>
            <a:ext cx="9819861" cy="5068956"/>
          </a:xfrm>
          <a:prstGeom prst="wedgeEllipseCallout">
            <a:avLst>
              <a:gd name="adj1" fmla="val -56258"/>
              <a:gd name="adj2" fmla="val 6171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4400" dirty="0" smtClean="0">
                <a:latin typeface="Letterjoin-Air No-Lead 7" panose="02000805000000020003" pitchFamily="50" charset="0"/>
              </a:rPr>
              <a:t>How do babies get out of mummy's tummy?</a:t>
            </a:r>
            <a:endParaRPr lang="en-GB" sz="4400" dirty="0">
              <a:latin typeface="Letterjoin-Air No-Lead 7" panose="02000805000000020003" pitchFamily="50" charset="0"/>
            </a:endParaRPr>
          </a:p>
        </p:txBody>
      </p:sp>
    </p:spTree>
    <p:extLst>
      <p:ext uri="{BB962C8B-B14F-4D97-AF65-F5344CB8AC3E}">
        <p14:creationId xmlns:p14="http://schemas.microsoft.com/office/powerpoint/2010/main" val="2606976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solidFill>
                  <a:srgbClr val="FF0000"/>
                </a:solidFill>
              </a:rPr>
              <a:t>Questions for discussion</a:t>
            </a:r>
            <a:endParaRPr lang="en-GB" sz="6000" b="1" dirty="0">
              <a:solidFill>
                <a:srgbClr val="FF0000"/>
              </a:solidFill>
            </a:endParaRPr>
          </a:p>
        </p:txBody>
      </p:sp>
      <p:sp>
        <p:nvSpPr>
          <p:cNvPr id="3" name="Content Placeholder 2"/>
          <p:cNvSpPr>
            <a:spLocks noGrp="1"/>
          </p:cNvSpPr>
          <p:nvPr>
            <p:ph idx="1"/>
          </p:nvPr>
        </p:nvSpPr>
        <p:spPr/>
        <p:txBody>
          <a:bodyPr/>
          <a:lstStyle/>
          <a:p>
            <a:r>
              <a:rPr lang="en-GB" dirty="0" smtClean="0"/>
              <a:t>Who </a:t>
            </a:r>
            <a:r>
              <a:rPr lang="en-GB" dirty="0"/>
              <a:t>has a little brother or sister? </a:t>
            </a:r>
            <a:endParaRPr lang="en-GB" dirty="0" smtClean="0"/>
          </a:p>
          <a:p>
            <a:r>
              <a:rPr lang="en-GB" dirty="0" smtClean="0"/>
              <a:t>Can </a:t>
            </a:r>
            <a:r>
              <a:rPr lang="en-GB" dirty="0"/>
              <a:t>you remember your mummy being pregnant</a:t>
            </a:r>
            <a:r>
              <a:rPr lang="en-GB" dirty="0" smtClean="0"/>
              <a:t>?</a:t>
            </a:r>
          </a:p>
          <a:p>
            <a:r>
              <a:rPr lang="en-GB" dirty="0" smtClean="0"/>
              <a:t> </a:t>
            </a:r>
            <a:r>
              <a:rPr lang="en-GB" dirty="0"/>
              <a:t>Do you know anyone who is pregnant now? </a:t>
            </a:r>
            <a:endParaRPr lang="en-GB" dirty="0" smtClean="0"/>
          </a:p>
          <a:p>
            <a:endParaRPr lang="en-GB" dirty="0"/>
          </a:p>
          <a:p>
            <a:pPr marL="0" indent="0">
              <a:buNone/>
            </a:pPr>
            <a:r>
              <a:rPr lang="en-GB" dirty="0" smtClean="0"/>
              <a:t>I </a:t>
            </a:r>
            <a:r>
              <a:rPr lang="en-GB" dirty="0"/>
              <a:t>bet you have lots of questions about what is going on in mummy’s tummy and how a baby grows….? Today we are going to talk all about where a baby lives before it is born.”</a:t>
            </a:r>
          </a:p>
        </p:txBody>
      </p:sp>
    </p:spTree>
    <p:extLst>
      <p:ext uri="{BB962C8B-B14F-4D97-AF65-F5344CB8AC3E}">
        <p14:creationId xmlns:p14="http://schemas.microsoft.com/office/powerpoint/2010/main" val="3766105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01514" y="427086"/>
            <a:ext cx="5746067" cy="5587807"/>
          </a:xfrm>
          <a:prstGeom prst="rect">
            <a:avLst/>
          </a:prstGeom>
        </p:spPr>
      </p:pic>
      <p:sp>
        <p:nvSpPr>
          <p:cNvPr id="5" name="Rectangle 4"/>
          <p:cNvSpPr/>
          <p:nvPr/>
        </p:nvSpPr>
        <p:spPr>
          <a:xfrm>
            <a:off x="6283569" y="866498"/>
            <a:ext cx="6096000" cy="5632311"/>
          </a:xfrm>
          <a:prstGeom prst="rect">
            <a:avLst/>
          </a:prstGeom>
        </p:spPr>
        <p:txBody>
          <a:bodyPr>
            <a:spAutoFit/>
          </a:bodyPr>
          <a:lstStyle/>
          <a:p>
            <a:r>
              <a:rPr lang="en-GB" sz="6000" dirty="0" smtClean="0">
                <a:latin typeface="Letterjoin-Air No-Lead 7" panose="02000805000000020003" pitchFamily="50" charset="0"/>
              </a:rPr>
              <a:t>What is going on in this picture? </a:t>
            </a:r>
          </a:p>
          <a:p>
            <a:endParaRPr lang="en-GB" sz="6000" dirty="0" smtClean="0">
              <a:latin typeface="Letterjoin-Air No-Lead 7" panose="02000805000000020003" pitchFamily="50" charset="0"/>
            </a:endParaRPr>
          </a:p>
          <a:p>
            <a:r>
              <a:rPr lang="en-GB" sz="6000" dirty="0" smtClean="0">
                <a:latin typeface="Letterjoin-Air No-Lead 7" panose="02000805000000020003" pitchFamily="50" charset="0"/>
              </a:rPr>
              <a:t>How can you tell?</a:t>
            </a:r>
            <a:endParaRPr lang="en-GB" sz="6000" dirty="0">
              <a:latin typeface="Letterjoin-Air No-Lead 7" panose="02000805000000020003" pitchFamily="50" charset="0"/>
            </a:endParaRPr>
          </a:p>
        </p:txBody>
      </p:sp>
    </p:spTree>
    <p:extLst>
      <p:ext uri="{BB962C8B-B14F-4D97-AF65-F5344CB8AC3E}">
        <p14:creationId xmlns:p14="http://schemas.microsoft.com/office/powerpoint/2010/main" val="2778899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1590261" y="735496"/>
            <a:ext cx="9819861" cy="5068956"/>
          </a:xfrm>
          <a:prstGeom prst="wedgeEllipseCallout">
            <a:avLst>
              <a:gd name="adj1" fmla="val -56258"/>
              <a:gd name="adj2" fmla="val 6171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4400" dirty="0">
                <a:latin typeface="Letterjoin-Air No-Lead 7" panose="02000805000000020003" pitchFamily="50" charset="0"/>
              </a:rPr>
              <a:t>Where do babies live before they are born?</a:t>
            </a:r>
          </a:p>
        </p:txBody>
      </p:sp>
    </p:spTree>
    <p:extLst>
      <p:ext uri="{BB962C8B-B14F-4D97-AF65-F5344CB8AC3E}">
        <p14:creationId xmlns:p14="http://schemas.microsoft.com/office/powerpoint/2010/main" val="484980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43753" y="400878"/>
            <a:ext cx="3968612" cy="5810255"/>
          </a:xfrm>
          <a:prstGeom prst="rect">
            <a:avLst/>
          </a:prstGeom>
        </p:spPr>
      </p:pic>
      <p:pic>
        <p:nvPicPr>
          <p:cNvPr id="3" name="Picture 2"/>
          <p:cNvPicPr>
            <a:picLocks noChangeAspect="1"/>
          </p:cNvPicPr>
          <p:nvPr/>
        </p:nvPicPr>
        <p:blipFill>
          <a:blip r:embed="rId4"/>
          <a:stretch>
            <a:fillRect/>
          </a:stretch>
        </p:blipFill>
        <p:spPr>
          <a:xfrm>
            <a:off x="5792380" y="400878"/>
            <a:ext cx="5104428" cy="4461013"/>
          </a:xfrm>
          <a:prstGeom prst="rect">
            <a:avLst/>
          </a:prstGeom>
        </p:spPr>
      </p:pic>
      <p:cxnSp>
        <p:nvCxnSpPr>
          <p:cNvPr id="5" name="Straight Arrow Connector 4"/>
          <p:cNvCxnSpPr/>
          <p:nvPr/>
        </p:nvCxnSpPr>
        <p:spPr>
          <a:xfrm flipV="1">
            <a:off x="5792380" y="3306005"/>
            <a:ext cx="2552214" cy="2498447"/>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5792380" y="4822134"/>
            <a:ext cx="6426759" cy="1846659"/>
          </a:xfrm>
          <a:prstGeom prst="rect">
            <a:avLst/>
          </a:prstGeom>
          <a:noFill/>
        </p:spPr>
        <p:txBody>
          <a:bodyPr wrap="none" rtlCol="0">
            <a:spAutoFit/>
          </a:bodyPr>
          <a:lstStyle/>
          <a:p>
            <a:r>
              <a:rPr lang="en-GB" sz="3200" dirty="0" smtClean="0">
                <a:latin typeface="Letterjoin-Air No-Lead 7" panose="02000805000000020003" pitchFamily="50" charset="0"/>
              </a:rPr>
              <a:t>This is called a womb.</a:t>
            </a:r>
          </a:p>
          <a:p>
            <a:r>
              <a:rPr lang="en-GB" sz="3200" dirty="0" smtClean="0">
                <a:latin typeface="Letterjoin-Air No-Lead 7" panose="02000805000000020003" pitchFamily="50" charset="0"/>
              </a:rPr>
              <a:t>This is a stretchy sack </a:t>
            </a:r>
          </a:p>
          <a:p>
            <a:r>
              <a:rPr lang="en-GB" sz="3200" dirty="0" smtClean="0">
                <a:latin typeface="Letterjoin-Air No-Lead 7" panose="02000805000000020003" pitchFamily="50" charset="0"/>
              </a:rPr>
              <a:t>Like a balloon.</a:t>
            </a:r>
          </a:p>
          <a:p>
            <a:r>
              <a:rPr lang="en-GB" dirty="0" smtClean="0"/>
              <a:t>.</a:t>
            </a:r>
            <a:endParaRPr lang="en-GB" dirty="0"/>
          </a:p>
        </p:txBody>
      </p:sp>
    </p:spTree>
    <p:extLst>
      <p:ext uri="{BB962C8B-B14F-4D97-AF65-F5344CB8AC3E}">
        <p14:creationId xmlns:p14="http://schemas.microsoft.com/office/powerpoint/2010/main" val="1785735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590261" y="735496"/>
            <a:ext cx="9819861" cy="5068956"/>
          </a:xfrm>
          <a:prstGeom prst="wedgeEllipseCallout">
            <a:avLst>
              <a:gd name="adj1" fmla="val -56258"/>
              <a:gd name="adj2" fmla="val 6171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4400" dirty="0" smtClean="0">
                <a:latin typeface="Letterjoin-Air No-Lead 7" panose="02000805000000020003" pitchFamily="50" charset="0"/>
              </a:rPr>
              <a:t>How do babies feed in mummy's tummy?</a:t>
            </a:r>
            <a:endParaRPr lang="en-GB" sz="4400" dirty="0">
              <a:latin typeface="Letterjoin-Air No-Lead 7" panose="02000805000000020003" pitchFamily="50" charset="0"/>
            </a:endParaRPr>
          </a:p>
        </p:txBody>
      </p:sp>
    </p:spTree>
    <p:extLst>
      <p:ext uri="{BB962C8B-B14F-4D97-AF65-F5344CB8AC3E}">
        <p14:creationId xmlns:p14="http://schemas.microsoft.com/office/powerpoint/2010/main" val="3688037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2209" y="755374"/>
            <a:ext cx="9342782" cy="5632311"/>
          </a:xfrm>
          <a:prstGeom prst="rect">
            <a:avLst/>
          </a:prstGeom>
        </p:spPr>
        <p:txBody>
          <a:bodyPr wrap="square">
            <a:spAutoFit/>
          </a:bodyPr>
          <a:lstStyle/>
          <a:p>
            <a:r>
              <a:rPr lang="en-GB" sz="3600" i="1" dirty="0">
                <a:latin typeface="Comic Neue Angular"/>
              </a:rPr>
              <a:t>Do you know why you have a belly-button…? </a:t>
            </a:r>
            <a:r>
              <a:rPr lang="en-GB" sz="3600" i="1" dirty="0" smtClean="0">
                <a:latin typeface="Comic Neue Angular"/>
              </a:rPr>
              <a:t>That </a:t>
            </a:r>
            <a:r>
              <a:rPr lang="en-GB" sz="3600" i="1" dirty="0">
                <a:latin typeface="Comic Neue Angular"/>
              </a:rPr>
              <a:t>is how you were fed when you were in your mummy’s tummy. You see a baby doesn’t eat like we do… instead there is a special tube called the </a:t>
            </a:r>
            <a:r>
              <a:rPr lang="en-GB" sz="3600" i="1" dirty="0">
                <a:solidFill>
                  <a:srgbClr val="FF0000"/>
                </a:solidFill>
                <a:latin typeface="Comic Neue Angular"/>
              </a:rPr>
              <a:t>Umbilical cord</a:t>
            </a:r>
            <a:r>
              <a:rPr lang="en-GB" sz="3600" i="1" dirty="0">
                <a:latin typeface="Comic Neue Angular"/>
              </a:rPr>
              <a:t>, that attaches the baby to the walls of the mother’s womb - and through this the baby gets all it needs to grow directly through the mother’s body. When you are born it is cut and you are left with a belly button. </a:t>
            </a:r>
            <a:endParaRPr lang="en-GB" sz="3600" dirty="0"/>
          </a:p>
        </p:txBody>
      </p:sp>
    </p:spTree>
    <p:extLst>
      <p:ext uri="{BB962C8B-B14F-4D97-AF65-F5344CB8AC3E}">
        <p14:creationId xmlns:p14="http://schemas.microsoft.com/office/powerpoint/2010/main" val="205598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1590261" y="735496"/>
            <a:ext cx="9819861" cy="5068956"/>
          </a:xfrm>
          <a:prstGeom prst="wedgeEllipseCallout">
            <a:avLst>
              <a:gd name="adj1" fmla="val -56258"/>
              <a:gd name="adj2" fmla="val 6171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4400" smtClean="0">
                <a:latin typeface="Letterjoin-Air No-Lead 7" panose="02000805000000020003" pitchFamily="50" charset="0"/>
              </a:rPr>
              <a:t>How do babies grow?</a:t>
            </a:r>
            <a:endParaRPr lang="en-GB" sz="4400" dirty="0">
              <a:latin typeface="Letterjoin-Air No-Lead 7" panose="02000805000000020003" pitchFamily="50" charset="0"/>
            </a:endParaRPr>
          </a:p>
        </p:txBody>
      </p:sp>
    </p:spTree>
    <p:extLst>
      <p:ext uri="{BB962C8B-B14F-4D97-AF65-F5344CB8AC3E}">
        <p14:creationId xmlns:p14="http://schemas.microsoft.com/office/powerpoint/2010/main" val="14889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684267" y="375409"/>
            <a:ext cx="8558471" cy="6045269"/>
          </a:xfrm>
          <a:prstGeom prst="rect">
            <a:avLst/>
          </a:prstGeom>
        </p:spPr>
      </p:pic>
    </p:spTree>
    <p:extLst>
      <p:ext uri="{BB962C8B-B14F-4D97-AF65-F5344CB8AC3E}">
        <p14:creationId xmlns:p14="http://schemas.microsoft.com/office/powerpoint/2010/main" val="1875439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1FE90310947A4F844B948DAB5AC5E6" ma:contentTypeVersion="14" ma:contentTypeDescription="Create a new document." ma:contentTypeScope="" ma:versionID="b96b649fd9da4c53cab9a0749cf80f25">
  <xsd:schema xmlns:xsd="http://www.w3.org/2001/XMLSchema" xmlns:xs="http://www.w3.org/2001/XMLSchema" xmlns:p="http://schemas.microsoft.com/office/2006/metadata/properties" xmlns:ns3="dd833f98-eaf8-488d-8dce-15a4a0d57648" xmlns:ns4="529ccd3d-0178-40c4-98c0-469681c78fc2" targetNamespace="http://schemas.microsoft.com/office/2006/metadata/properties" ma:root="true" ma:fieldsID="9e4e29b08205856e1ffd663b9bcc7a8f" ns3:_="" ns4:_="">
    <xsd:import namespace="dd833f98-eaf8-488d-8dce-15a4a0d57648"/>
    <xsd:import namespace="529ccd3d-0178-40c4-98c0-469681c78fc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833f98-eaf8-488d-8dce-15a4a0d576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29ccd3d-0178-40c4-98c0-469681c78fc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43C357-4D8B-411C-972E-54756E361240}">
  <ds:schemaRefs>
    <ds:schemaRef ds:uri="http://purl.org/dc/elements/1.1/"/>
    <ds:schemaRef ds:uri="http://schemas.microsoft.com/office/2006/metadata/properties"/>
    <ds:schemaRef ds:uri="dd833f98-eaf8-488d-8dce-15a4a0d57648"/>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529ccd3d-0178-40c4-98c0-469681c78fc2"/>
    <ds:schemaRef ds:uri="http://www.w3.org/XML/1998/namespace"/>
    <ds:schemaRef ds:uri="http://purl.org/dc/dcmitype/"/>
  </ds:schemaRefs>
</ds:datastoreItem>
</file>

<file path=customXml/itemProps2.xml><?xml version="1.0" encoding="utf-8"?>
<ds:datastoreItem xmlns:ds="http://schemas.openxmlformats.org/officeDocument/2006/customXml" ds:itemID="{39022CC5-257A-497B-9618-5545233FC1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833f98-eaf8-488d-8dce-15a4a0d57648"/>
    <ds:schemaRef ds:uri="529ccd3d-0178-40c4-98c0-469681c78f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63C9FEF-0434-4861-A50C-C90B853E7C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199</TotalTime>
  <Words>848</Words>
  <Application>Microsoft Office PowerPoint</Application>
  <PresentationFormat>Widescreen</PresentationFormat>
  <Paragraphs>55</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Comic Neue Angular</vt:lpstr>
      <vt:lpstr>Letterjoin-Air No-Lead 7</vt:lpstr>
      <vt:lpstr>Office Theme</vt:lpstr>
      <vt:lpstr>RSE Mummy’s Bump</vt:lpstr>
      <vt:lpstr>Questions for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Warwickshire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RSE Mummy’s Bump</dc:title>
  <dc:creator>C Shirley HEA</dc:creator>
  <cp:lastModifiedBy>L Baggley HEA</cp:lastModifiedBy>
  <cp:revision>8</cp:revision>
  <dcterms:created xsi:type="dcterms:W3CDTF">2021-06-15T17:36:31Z</dcterms:created>
  <dcterms:modified xsi:type="dcterms:W3CDTF">2021-06-30T16:53:53Z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0x010100811FE90310947A4F844B948DAB5AC5E6</vt:lpwstr>
  </property>
</Properties>
</file>