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2"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3" r:id="rId18"/>
    <p:sldId id="29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C0"/>
    <a:srgbClr val="256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596" autoAdjust="0"/>
    <p:restoredTop sz="49017" autoAdjust="0"/>
  </p:normalViewPr>
  <p:slideViewPr>
    <p:cSldViewPr>
      <p:cViewPr varScale="1">
        <p:scale>
          <a:sx n="64" d="100"/>
          <a:sy n="64" d="100"/>
        </p:scale>
        <p:origin x="96" y="27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E2AAA-2CC7-4F9C-A8C6-8B9F2A3E9EF0}" type="datetimeFigureOut">
              <a:rPr lang="en-US" smtClean="0"/>
              <a:t>9/10/2019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37ADBA-1AC7-4CD6-8AFF-4E8087BA5487}" type="datetimeFigureOut">
              <a:rPr lang="en-US" smtClean="0"/>
              <a:t>9/10/2019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9/10/2019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9/10/2019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9/10/2019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9/10/2019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9/10/2019</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9/10/2019</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9/10/2019</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9/10/2019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9/10/2019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9/10/2019</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GB" altLang="en-US" sz="4800" smtClean="0">
                <a:latin typeface="Letter-join Plus 36" panose="02000505000000020003" pitchFamily="50" charset="0"/>
              </a:rPr>
              <a:t>Welcome to Year 1</a:t>
            </a:r>
            <a:endParaRPr lang="en-GB" altLang="en-US" sz="4800" dirty="0">
              <a:latin typeface="Letter-join Plus 36" panose="02000505000000020003" pitchFamily="50" charset="0"/>
            </a:endParaRPr>
          </a:p>
        </p:txBody>
      </p:sp>
      <p:pic>
        <p:nvPicPr>
          <p:cNvPr id="3" name="Picture 2"/>
          <p:cNvPicPr/>
          <p:nvPr/>
        </p:nvPicPr>
        <p:blipFill>
          <a:blip r:embed="rId2"/>
          <a:stretch>
            <a:fillRect/>
          </a:stretch>
        </p:blipFill>
        <p:spPr>
          <a:xfrm>
            <a:off x="0" y="0"/>
            <a:ext cx="12192000" cy="6858000"/>
          </a:xfrm>
          <a:prstGeom prst="rect">
            <a:avLst/>
          </a:prstGeom>
        </p:spPr>
      </p:pic>
      <p:sp>
        <p:nvSpPr>
          <p:cNvPr id="4" name="TextBox 3"/>
          <p:cNvSpPr txBox="1"/>
          <p:nvPr/>
        </p:nvSpPr>
        <p:spPr>
          <a:xfrm>
            <a:off x="5202381" y="4904508"/>
            <a:ext cx="1787237" cy="923330"/>
          </a:xfrm>
          <a:prstGeom prst="rect">
            <a:avLst/>
          </a:prstGeom>
          <a:noFill/>
        </p:spPr>
        <p:txBody>
          <a:bodyPr wrap="square" rtlCol="0">
            <a:spAutoFit/>
          </a:bodyPr>
          <a:lstStyle/>
          <a:p>
            <a:r>
              <a:rPr lang="en-GB" dirty="0" smtClean="0">
                <a:solidFill>
                  <a:srgbClr val="C00000"/>
                </a:solidFill>
                <a:latin typeface="Letterjoin-Air Plus 36" panose="02000805000000020003" pitchFamily="50" charset="0"/>
              </a:rPr>
              <a:t>Mrs Sinclair – Monday to Wednesday</a:t>
            </a:r>
            <a:endParaRPr lang="en-GB" dirty="0">
              <a:solidFill>
                <a:srgbClr val="C00000"/>
              </a:solidFill>
              <a:latin typeface="Letterjoin-Air Plus 36" panose="02000805000000020003" pitchFamily="50" charset="0"/>
            </a:endParaRPr>
          </a:p>
        </p:txBody>
      </p:sp>
      <p:sp>
        <p:nvSpPr>
          <p:cNvPr id="5" name="TextBox 4"/>
          <p:cNvSpPr txBox="1"/>
          <p:nvPr/>
        </p:nvSpPr>
        <p:spPr>
          <a:xfrm>
            <a:off x="7169726" y="4904508"/>
            <a:ext cx="1787237" cy="923330"/>
          </a:xfrm>
          <a:prstGeom prst="rect">
            <a:avLst/>
          </a:prstGeom>
          <a:noFill/>
        </p:spPr>
        <p:txBody>
          <a:bodyPr wrap="square" rtlCol="0">
            <a:spAutoFit/>
          </a:bodyPr>
          <a:lstStyle/>
          <a:p>
            <a:r>
              <a:rPr lang="en-GB" dirty="0" smtClean="0">
                <a:solidFill>
                  <a:schemeClr val="accent5"/>
                </a:solidFill>
                <a:latin typeface="Letterjoin-Air Plus 36" panose="02000805000000020003" pitchFamily="50" charset="0"/>
              </a:rPr>
              <a:t>Mrs Worth – Wednesday to Friday </a:t>
            </a:r>
            <a:endParaRPr lang="en-GB" dirty="0">
              <a:solidFill>
                <a:schemeClr val="accent5"/>
              </a:solidFill>
              <a:latin typeface="Letterjoin-Air Plus 36" panose="02000805000000020003" pitchFamily="50" charset="0"/>
            </a:endParaRPr>
          </a:p>
        </p:txBody>
      </p:sp>
    </p:spTree>
    <p:extLst>
      <p:ext uri="{BB962C8B-B14F-4D97-AF65-F5344CB8AC3E}">
        <p14:creationId xmlns:p14="http://schemas.microsoft.com/office/powerpoint/2010/main" val="7705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5188" y="125415"/>
            <a:ext cx="6481092" cy="999330"/>
          </a:xfrm>
        </p:spPr>
        <p:txBody>
          <a:bodyPr/>
          <a:lstStyle/>
          <a:p>
            <a:pPr algn="ctr" eaLnBrk="1" hangingPunct="1"/>
            <a:r>
              <a:rPr lang="en-GB" altLang="en-US" u="sng" dirty="0" smtClean="0">
                <a:latin typeface="Letter-join Plus 36" panose="02000505000000020003" pitchFamily="50" charset="0"/>
              </a:rPr>
              <a:t>School Trips</a:t>
            </a:r>
          </a:p>
        </p:txBody>
      </p:sp>
      <p:sp>
        <p:nvSpPr>
          <p:cNvPr id="16387" name="Rectangle 3"/>
          <p:cNvSpPr>
            <a:spLocks noGrp="1" noChangeArrowheads="1"/>
          </p:cNvSpPr>
          <p:nvPr>
            <p:ph idx="1"/>
          </p:nvPr>
        </p:nvSpPr>
        <p:spPr>
          <a:xfrm>
            <a:off x="1559496" y="1557338"/>
            <a:ext cx="8194104" cy="5300662"/>
          </a:xfrm>
        </p:spPr>
        <p:txBody>
          <a:bodyPr rtlCol="0">
            <a:normAutofit/>
          </a:bodyPr>
          <a:lstStyle/>
          <a:p>
            <a:pPr marL="384048" indent="-384048">
              <a:lnSpc>
                <a:spcPct val="80000"/>
              </a:lnSpc>
              <a:defRPr/>
            </a:pPr>
            <a:r>
              <a:rPr lang="en-GB" altLang="en-US" sz="2400" dirty="0">
                <a:latin typeface="Letter-join Plus 36" panose="02000505000000020003" pitchFamily="50" charset="0"/>
              </a:rPr>
              <a:t>School trips are always educational and not just fun. We aim for one main trip but this could sometimes be two, normally with a coach cost each year but we also plan for excursions around the local </a:t>
            </a:r>
            <a:r>
              <a:rPr lang="en-GB" altLang="en-US" sz="2400" dirty="0" smtClean="0">
                <a:latin typeface="Letter-join Plus 36" panose="02000505000000020003" pitchFamily="50" charset="0"/>
              </a:rPr>
              <a:t>area.</a:t>
            </a:r>
            <a:endParaRPr lang="en-GB" altLang="en-US" sz="2400" dirty="0">
              <a:latin typeface="Letter-join Plus 36" panose="02000505000000020003" pitchFamily="50" charset="0"/>
            </a:endParaRPr>
          </a:p>
          <a:p>
            <a:pPr marL="384048" indent="-384048">
              <a:lnSpc>
                <a:spcPct val="80000"/>
              </a:lnSpc>
              <a:defRPr/>
            </a:pPr>
            <a:r>
              <a:rPr lang="en-GB" altLang="en-US" sz="2400" dirty="0">
                <a:latin typeface="Letter-join Plus 36" panose="02000505000000020003" pitchFamily="50" charset="0"/>
              </a:rPr>
              <a:t>Unfortunately, if people do not pay for trips they may have to be cancelled.</a:t>
            </a:r>
          </a:p>
          <a:p>
            <a:pPr marL="384048" indent="-384048">
              <a:lnSpc>
                <a:spcPct val="80000"/>
              </a:lnSpc>
              <a:defRPr/>
            </a:pPr>
            <a:r>
              <a:rPr lang="en-GB" altLang="en-US" sz="2400" dirty="0">
                <a:latin typeface="Letter-join Plus 36" panose="02000505000000020003" pitchFamily="50" charset="0"/>
              </a:rPr>
              <a:t>However, if you are finding it difficult to pay for a trip please speak to the Head </a:t>
            </a:r>
            <a:r>
              <a:rPr lang="en-GB" altLang="en-US" sz="2400" dirty="0" smtClean="0">
                <a:latin typeface="Letter-join Plus 36" panose="02000505000000020003" pitchFamily="50" charset="0"/>
              </a:rPr>
              <a:t>Teacher </a:t>
            </a:r>
            <a:r>
              <a:rPr lang="en-GB" altLang="en-US" sz="2400" dirty="0">
                <a:latin typeface="Letter-join Plus 36" panose="02000505000000020003" pitchFamily="50" charset="0"/>
              </a:rPr>
              <a:t>confidentially.</a:t>
            </a:r>
          </a:p>
          <a:p>
            <a:pPr marL="384048" indent="-384048">
              <a:lnSpc>
                <a:spcPct val="80000"/>
              </a:lnSpc>
              <a:defRPr/>
            </a:pPr>
            <a:r>
              <a:rPr lang="en-GB" altLang="en-US" sz="2400" dirty="0">
                <a:latin typeface="Letter-join Plus 36" panose="02000505000000020003" pitchFamily="50" charset="0"/>
              </a:rPr>
              <a:t>All trips should be paid via Parent Pay, please speak to the office if you need this to be set up.</a:t>
            </a:r>
          </a:p>
        </p:txBody>
      </p:sp>
    </p:spTree>
    <p:extLst>
      <p:ext uri="{BB962C8B-B14F-4D97-AF65-F5344CB8AC3E}">
        <p14:creationId xmlns:p14="http://schemas.microsoft.com/office/powerpoint/2010/main" val="40696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70163" y="115888"/>
            <a:ext cx="7200900" cy="1485900"/>
          </a:xfrm>
        </p:spPr>
        <p:txBody>
          <a:bodyPr/>
          <a:lstStyle/>
          <a:p>
            <a:pPr algn="ctr" eaLnBrk="1" hangingPunct="1"/>
            <a:r>
              <a:rPr lang="en-GB" altLang="en-US" u="sng" dirty="0" smtClean="0">
                <a:latin typeface="Letter-join Plus 36" panose="02000505000000020003" pitchFamily="50" charset="0"/>
              </a:rPr>
              <a:t>Break times and Lunchtimes</a:t>
            </a:r>
          </a:p>
        </p:txBody>
      </p:sp>
      <p:sp>
        <p:nvSpPr>
          <p:cNvPr id="27651" name="Rectangle 3"/>
          <p:cNvSpPr>
            <a:spLocks noGrp="1" noChangeArrowheads="1"/>
          </p:cNvSpPr>
          <p:nvPr>
            <p:ph idx="1"/>
          </p:nvPr>
        </p:nvSpPr>
        <p:spPr>
          <a:xfrm>
            <a:off x="1487488" y="1700212"/>
            <a:ext cx="8283575" cy="5157787"/>
          </a:xfrm>
        </p:spPr>
        <p:txBody>
          <a:bodyPr rtlCol="0">
            <a:normAutofit/>
          </a:bodyPr>
          <a:lstStyle/>
          <a:p>
            <a:pPr marL="384048" indent="-384048">
              <a:lnSpc>
                <a:spcPct val="80000"/>
              </a:lnSpc>
              <a:buClr>
                <a:schemeClr val="accent1">
                  <a:lumMod val="75000"/>
                </a:schemeClr>
              </a:buClr>
              <a:buFont typeface="Arial"/>
              <a:buChar char="•"/>
              <a:defRPr/>
            </a:pPr>
            <a:r>
              <a:rPr lang="en-GB" altLang="en-US" dirty="0" err="1" smtClean="0">
                <a:latin typeface="Letter-join Plus 36" panose="02000505000000020003" pitchFamily="50" charset="0"/>
              </a:rPr>
              <a:t>Heathcote</a:t>
            </a:r>
            <a:r>
              <a:rPr lang="en-GB" altLang="en-US" dirty="0" smtClean="0">
                <a:latin typeface="Letter-join Plus 36" panose="02000505000000020003" pitchFamily="50" charset="0"/>
              </a:rPr>
              <a:t> is a healthy eating school.</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Children are provided every day with a healthy fruit snack at morning break, </a:t>
            </a:r>
          </a:p>
          <a:p>
            <a:pPr marL="384048" indent="-384048">
              <a:lnSpc>
                <a:spcPct val="80000"/>
              </a:lnSpc>
              <a:buClr>
                <a:schemeClr val="accent1">
                  <a:lumMod val="75000"/>
                </a:schemeClr>
              </a:buClr>
              <a:buFont typeface="Arial"/>
              <a:buChar char="•"/>
              <a:defRPr/>
            </a:pPr>
            <a:r>
              <a:rPr lang="en-GB" altLang="en-US" dirty="0">
                <a:latin typeface="Letter-join Plus 36" panose="02000505000000020003" pitchFamily="50" charset="0"/>
              </a:rPr>
              <a:t>T</a:t>
            </a:r>
            <a:r>
              <a:rPr lang="en-GB" altLang="en-US" dirty="0" smtClean="0">
                <a:latin typeface="Letter-join Plus 36" panose="02000505000000020003" pitchFamily="50" charset="0"/>
              </a:rPr>
              <a:t>here is also an opportunity for children to have a drink of milk each day but this will need to be ordered and paid for through the school office.</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If children are having a school lunch, they choose their red, green or sandwich option at the beginning of the day. </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Alternatively children are allowed to come in with their own packed lunch but please do not provide your children with any fizzy drinks, chocolate or sweets.</a:t>
            </a:r>
          </a:p>
          <a:p>
            <a:pPr marL="384048" indent="-384048">
              <a:lnSpc>
                <a:spcPct val="80000"/>
              </a:lnSpc>
              <a:buClr>
                <a:schemeClr val="accent1">
                  <a:lumMod val="75000"/>
                </a:schemeClr>
              </a:buClr>
              <a:buFont typeface="Arial"/>
              <a:buChar char="•"/>
              <a:defRPr/>
            </a:pPr>
            <a:endParaRPr lang="en-GB" altLang="en-US" dirty="0" smtClean="0">
              <a:ea typeface="+mn-ea"/>
              <a:cs typeface="+mn-cs"/>
            </a:endParaRPr>
          </a:p>
        </p:txBody>
      </p:sp>
    </p:spTree>
    <p:extLst>
      <p:ext uri="{BB962C8B-B14F-4D97-AF65-F5344CB8AC3E}">
        <p14:creationId xmlns:p14="http://schemas.microsoft.com/office/powerpoint/2010/main" val="793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19536" y="-387424"/>
            <a:ext cx="7200900" cy="1485900"/>
          </a:xfrm>
        </p:spPr>
        <p:txBody>
          <a:bodyPr/>
          <a:lstStyle/>
          <a:p>
            <a:pPr algn="ctr" eaLnBrk="1" hangingPunct="1"/>
            <a:r>
              <a:rPr lang="en-GB" altLang="en-US" u="sng" dirty="0" smtClean="0">
                <a:latin typeface="Letter-join Plus 36" panose="02000505000000020003" pitchFamily="50" charset="0"/>
              </a:rPr>
              <a:t>End of the Day</a:t>
            </a:r>
          </a:p>
        </p:txBody>
      </p:sp>
      <p:sp>
        <p:nvSpPr>
          <p:cNvPr id="28675" name="Rectangle 3"/>
          <p:cNvSpPr>
            <a:spLocks noGrp="1" noChangeArrowheads="1"/>
          </p:cNvSpPr>
          <p:nvPr>
            <p:ph idx="1"/>
          </p:nvPr>
        </p:nvSpPr>
        <p:spPr>
          <a:xfrm>
            <a:off x="1631504" y="1126271"/>
            <a:ext cx="8194104" cy="5184029"/>
          </a:xfrm>
        </p:spPr>
        <p:txBody>
          <a:bodyPr rtlCol="0">
            <a:noAutofit/>
          </a:bodyPr>
          <a:lstStyle/>
          <a:p>
            <a:pPr marL="384048" indent="-384048">
              <a:buClr>
                <a:schemeClr val="accent1">
                  <a:lumMod val="75000"/>
                </a:schemeClr>
              </a:buClr>
              <a:buFont typeface="Arial"/>
              <a:buChar char="•"/>
              <a:defRPr/>
            </a:pPr>
            <a:r>
              <a:rPr lang="en-GB" altLang="en-US" sz="2200" dirty="0" smtClean="0">
                <a:latin typeface="Letter-join Plus 36" panose="02000505000000020003" pitchFamily="50" charset="0"/>
              </a:rPr>
              <a:t>Parents are asked to wait outside the classrooms on the playground where the children will be dismissed at 15:15. Please do not come right up to the classroom windows in case the children are still learning as it can very distracting for the children.</a:t>
            </a:r>
          </a:p>
          <a:p>
            <a:pPr marL="384048" indent="-384048">
              <a:buClr>
                <a:schemeClr val="accent1">
                  <a:lumMod val="75000"/>
                </a:schemeClr>
              </a:buClr>
              <a:buFont typeface="Arial"/>
              <a:buChar char="•"/>
              <a:defRPr/>
            </a:pPr>
            <a:r>
              <a:rPr lang="en-GB" altLang="en-US" sz="2200" dirty="0" smtClean="0">
                <a:latin typeface="Letter-join Plus 36" panose="02000505000000020003" pitchFamily="50" charset="0"/>
              </a:rPr>
              <a:t>When the classroom doors open please leave enough space for the teacher to see clearly who is collecting the children, this can be difficult if people are crowding the doors.</a:t>
            </a:r>
          </a:p>
          <a:p>
            <a:pPr marL="384048" indent="-384048">
              <a:buClr>
                <a:schemeClr val="accent1">
                  <a:lumMod val="75000"/>
                </a:schemeClr>
              </a:buClr>
              <a:buFont typeface="Arial"/>
              <a:buChar char="•"/>
              <a:defRPr/>
            </a:pPr>
            <a:r>
              <a:rPr lang="en-GB" altLang="en-US" sz="2200" dirty="0" smtClean="0">
                <a:latin typeface="Letter-join Plus 36" panose="02000505000000020003" pitchFamily="50" charset="0"/>
              </a:rPr>
              <a:t>If somebody else is collecting your child, please can you inform the office or the class teacher and they will need to give the class teacher the password that you provided the school office with.</a:t>
            </a:r>
          </a:p>
          <a:p>
            <a:pPr marL="384048" indent="-384048">
              <a:buClr>
                <a:schemeClr val="accent1">
                  <a:lumMod val="75000"/>
                </a:schemeClr>
              </a:buClr>
              <a:buFont typeface="Arial"/>
              <a:buChar char="•"/>
              <a:defRPr/>
            </a:pPr>
            <a:r>
              <a:rPr lang="en-GB" altLang="en-US" sz="2200" dirty="0" smtClean="0">
                <a:latin typeface="Letter-join Plus 36" panose="02000505000000020003" pitchFamily="50" charset="0"/>
              </a:rPr>
              <a:t>If you know you are going to be late picking your child up, please phone ahead and let us know as soon as possible. </a:t>
            </a:r>
          </a:p>
        </p:txBody>
      </p:sp>
    </p:spTree>
    <p:extLst>
      <p:ext uri="{BB962C8B-B14F-4D97-AF65-F5344CB8AC3E}">
        <p14:creationId xmlns:p14="http://schemas.microsoft.com/office/powerpoint/2010/main" val="4257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Plus 36" panose="02000505000000020003" pitchFamily="50" charset="0"/>
              </a:rPr>
              <a:t>SAFEGUARDING LEADERS</a:t>
            </a:r>
            <a:endParaRPr lang="en-GB" dirty="0">
              <a:latin typeface="Letter-join Plus 36" panose="02000505000000020003" pitchFamily="50" charset="0"/>
            </a:endParaRPr>
          </a:p>
        </p:txBody>
      </p:sp>
      <p:sp>
        <p:nvSpPr>
          <p:cNvPr id="4" name="Text Placeholder 3"/>
          <p:cNvSpPr>
            <a:spLocks noGrp="1"/>
          </p:cNvSpPr>
          <p:nvPr>
            <p:ph type="body" sz="quarter" idx="14"/>
          </p:nvPr>
        </p:nvSpPr>
        <p:spPr>
          <a:xfrm>
            <a:off x="407368" y="5181600"/>
            <a:ext cx="4187373" cy="493776"/>
          </a:xfrm>
        </p:spPr>
        <p:txBody>
          <a:bodyPr>
            <a:noAutofit/>
          </a:bodyPr>
          <a:lstStyle/>
          <a:p>
            <a:pPr algn="ctr"/>
            <a:r>
              <a:rPr lang="en-GB" sz="2000" b="1" dirty="0" smtClean="0">
                <a:latin typeface="Letter-join Plus 36" panose="02000505000000020003" pitchFamily="50" charset="0"/>
              </a:rPr>
              <a:t>Mrs G </a:t>
            </a:r>
            <a:r>
              <a:rPr lang="en-GB" sz="2000" b="1" dirty="0" err="1" smtClean="0">
                <a:latin typeface="Letter-join Plus 36" panose="02000505000000020003" pitchFamily="50" charset="0"/>
              </a:rPr>
              <a:t>Humphriss</a:t>
            </a:r>
            <a:r>
              <a:rPr lang="en-GB" sz="2000" b="1" dirty="0" smtClean="0">
                <a:latin typeface="Letter-join Plus 36" panose="02000505000000020003" pitchFamily="50" charset="0"/>
              </a:rPr>
              <a:t> </a:t>
            </a:r>
          </a:p>
          <a:p>
            <a:pPr algn="ctr"/>
            <a:r>
              <a:rPr lang="en-GB" sz="2000" b="1" dirty="0" smtClean="0">
                <a:latin typeface="Letter-join Plus 36" panose="02000505000000020003" pitchFamily="50" charset="0"/>
              </a:rPr>
              <a:t>Designated </a:t>
            </a:r>
            <a:r>
              <a:rPr lang="en-GB" sz="2000" b="1" dirty="0" smtClean="0">
                <a:latin typeface="Letter-join Plus 36" panose="02000505000000020003" pitchFamily="50" charset="0"/>
              </a:rPr>
              <a:t>safeguarding Lead</a:t>
            </a:r>
            <a:endParaRPr lang="en-GB" sz="2000" b="1" dirty="0">
              <a:latin typeface="Letter-join Plus 36" panose="02000505000000020003" pitchFamily="50" charset="0"/>
            </a:endParaRPr>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9906" b="9906"/>
          <a:stretch>
            <a:fillRect/>
          </a:stretch>
        </p:blipFill>
        <p:spPr>
          <a:xfrm>
            <a:off x="5735960" y="1113022"/>
            <a:ext cx="3638453" cy="3750319"/>
          </a:xfrm>
        </p:spPr>
      </p:pic>
      <p:sp>
        <p:nvSpPr>
          <p:cNvPr id="6" name="Text Placeholder 5"/>
          <p:cNvSpPr>
            <a:spLocks noGrp="1"/>
          </p:cNvSpPr>
          <p:nvPr>
            <p:ph type="body" sz="quarter" idx="16"/>
          </p:nvPr>
        </p:nvSpPr>
        <p:spPr>
          <a:xfrm>
            <a:off x="6023992" y="5128591"/>
            <a:ext cx="4849766" cy="493776"/>
          </a:xfrm>
        </p:spPr>
        <p:txBody>
          <a:bodyPr>
            <a:noAutofit/>
          </a:bodyPr>
          <a:lstStyle/>
          <a:p>
            <a:pPr algn="ctr"/>
            <a:r>
              <a:rPr lang="en-GB" sz="2000" dirty="0" smtClean="0">
                <a:latin typeface="Letter-join Plus 36" panose="02000505000000020003" pitchFamily="50" charset="0"/>
              </a:rPr>
              <a:t>Miss A </a:t>
            </a:r>
            <a:r>
              <a:rPr lang="en-GB" sz="2000" dirty="0" err="1" smtClean="0">
                <a:latin typeface="Letter-join Plus 36" panose="02000505000000020003" pitchFamily="50" charset="0"/>
              </a:rPr>
              <a:t>Cowcher</a:t>
            </a:r>
            <a:r>
              <a:rPr lang="en-GB" sz="2000" dirty="0">
                <a:latin typeface="Letter-join Plus 36" panose="02000505000000020003" pitchFamily="50" charset="0"/>
              </a:rPr>
              <a:t> </a:t>
            </a:r>
            <a:endParaRPr lang="en-GB" sz="2000" dirty="0" smtClean="0">
              <a:latin typeface="Letter-join Plus 36" panose="02000505000000020003" pitchFamily="50" charset="0"/>
            </a:endParaRPr>
          </a:p>
          <a:p>
            <a:pPr algn="ctr"/>
            <a:r>
              <a:rPr lang="en-GB" sz="2000" dirty="0" smtClean="0">
                <a:latin typeface="Letter-join Plus 36" panose="02000505000000020003" pitchFamily="50" charset="0"/>
              </a:rPr>
              <a:t>Deputy Designated safeguarding Lead</a:t>
            </a:r>
            <a:endParaRPr lang="en-GB" sz="2000" dirty="0">
              <a:latin typeface="Letter-join Plus 36" panose="02000505000000020003" pitchFamily="50" charset="0"/>
            </a:endParaRPr>
          </a:p>
        </p:txBody>
      </p:sp>
      <p:pic>
        <p:nvPicPr>
          <p:cNvPr id="1026" name="Picture 2" descr="Image preview"/>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5648" b="156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Plus 36" panose="02000505000000020003" pitchFamily="50" charset="0"/>
              </a:rPr>
              <a:t>SAFEGUARDING LEADERS</a:t>
            </a:r>
            <a:endParaRPr lang="en-GB" dirty="0">
              <a:latin typeface="Letter-join Plus 36" panose="02000505000000020003" pitchFamily="50" charset="0"/>
            </a:endParaRPr>
          </a:p>
        </p:txBody>
      </p:sp>
      <p:sp>
        <p:nvSpPr>
          <p:cNvPr id="4" name="Text Placeholder 3"/>
          <p:cNvSpPr>
            <a:spLocks noGrp="1"/>
          </p:cNvSpPr>
          <p:nvPr>
            <p:ph type="body" sz="quarter" idx="14"/>
          </p:nvPr>
        </p:nvSpPr>
        <p:spPr>
          <a:xfrm>
            <a:off x="407368" y="5181600"/>
            <a:ext cx="4187373" cy="493776"/>
          </a:xfrm>
        </p:spPr>
        <p:txBody>
          <a:bodyPr>
            <a:noAutofit/>
          </a:bodyPr>
          <a:lstStyle/>
          <a:p>
            <a:pPr algn="ctr"/>
            <a:r>
              <a:rPr lang="en-GB" sz="2000" b="1" dirty="0" smtClean="0">
                <a:latin typeface="Letter-join Plus 36" panose="02000505000000020003" pitchFamily="50" charset="0"/>
              </a:rPr>
              <a:t>Mrs A Mitchell</a:t>
            </a:r>
          </a:p>
          <a:p>
            <a:pPr algn="ctr"/>
            <a:r>
              <a:rPr lang="en-GB" sz="2000" b="1" dirty="0" smtClean="0">
                <a:latin typeface="Letter-join Plus 36" panose="02000505000000020003" pitchFamily="50" charset="0"/>
              </a:rPr>
              <a:t>Deputy </a:t>
            </a:r>
            <a:r>
              <a:rPr lang="en-GB" sz="2000" b="1" dirty="0" smtClean="0">
                <a:latin typeface="Letter-join Plus 36" panose="02000505000000020003" pitchFamily="50" charset="0"/>
              </a:rPr>
              <a:t>Designated </a:t>
            </a:r>
            <a:r>
              <a:rPr lang="en-GB" sz="2000" b="1" dirty="0" smtClean="0">
                <a:latin typeface="Letter-join Plus 36" panose="02000505000000020003" pitchFamily="50" charset="0"/>
              </a:rPr>
              <a:t>safeguarding Lead</a:t>
            </a:r>
            <a:endParaRPr lang="en-GB" sz="2000" b="1" dirty="0">
              <a:latin typeface="Letter-join Plus 36" panose="02000505000000020003" pitchFamily="50" charset="0"/>
            </a:endParaRPr>
          </a:p>
        </p:txBody>
      </p:sp>
      <p:sp>
        <p:nvSpPr>
          <p:cNvPr id="6" name="Text Placeholder 5"/>
          <p:cNvSpPr>
            <a:spLocks noGrp="1"/>
          </p:cNvSpPr>
          <p:nvPr>
            <p:ph type="body" sz="quarter" idx="16"/>
          </p:nvPr>
        </p:nvSpPr>
        <p:spPr>
          <a:xfrm>
            <a:off x="5052968" y="5181600"/>
            <a:ext cx="4849766" cy="493776"/>
          </a:xfrm>
        </p:spPr>
        <p:txBody>
          <a:bodyPr>
            <a:noAutofit/>
          </a:bodyPr>
          <a:lstStyle/>
          <a:p>
            <a:pPr algn="ctr"/>
            <a:r>
              <a:rPr lang="en-GB" sz="2000" dirty="0" smtClean="0">
                <a:latin typeface="Letter-join Plus 36" panose="02000505000000020003" pitchFamily="50" charset="0"/>
              </a:rPr>
              <a:t>Mrs Abernethy</a:t>
            </a:r>
            <a:endParaRPr lang="en-GB" sz="2000" dirty="0" smtClean="0">
              <a:latin typeface="Letter-join Plus 36" panose="02000505000000020003" pitchFamily="50" charset="0"/>
            </a:endParaRPr>
          </a:p>
          <a:p>
            <a:pPr algn="ctr"/>
            <a:r>
              <a:rPr lang="en-GB" sz="2000" dirty="0" smtClean="0">
                <a:latin typeface="Letter-join Plus 36" panose="02000505000000020003" pitchFamily="50" charset="0"/>
              </a:rPr>
              <a:t>Deputy Designated safeguarding Lead</a:t>
            </a:r>
            <a:endParaRPr lang="en-GB" sz="2000" dirty="0">
              <a:latin typeface="Letter-join Plus 36" panose="02000505000000020003" pitchFamily="50" charset="0"/>
            </a:endParaRPr>
          </a:p>
        </p:txBody>
      </p:sp>
      <p:sp>
        <p:nvSpPr>
          <p:cNvPr id="3" name="Picture Placeholder 2"/>
          <p:cNvSpPr>
            <a:spLocks noGrp="1"/>
          </p:cNvSpPr>
          <p:nvPr>
            <p:ph type="pic" sz="quarter" idx="13"/>
          </p:nvPr>
        </p:nvSpPr>
        <p:spPr/>
      </p:sp>
      <p:pic>
        <p:nvPicPr>
          <p:cNvPr id="9" name="Picture Placeholder 8"/>
          <p:cNvPicPr>
            <a:picLocks noGrp="1" noChangeAspect="1"/>
          </p:cNvPicPr>
          <p:nvPr>
            <p:ph type="pic" sz="quarter" idx="15"/>
          </p:nvPr>
        </p:nvPicPr>
        <p:blipFill>
          <a:blip r:embed="rId2"/>
          <a:srcRect t="12609" b="12609"/>
          <a:stretch>
            <a:fillRect/>
          </a:stretch>
        </p:blipFill>
        <p:spPr>
          <a:prstGeom prst="rect">
            <a:avLst/>
          </a:prstGeom>
        </p:spPr>
      </p:pic>
      <p:pic>
        <p:nvPicPr>
          <p:cNvPr id="7" name="Picture 6"/>
          <p:cNvPicPr>
            <a:picLocks noChangeAspect="1"/>
          </p:cNvPicPr>
          <p:nvPr/>
        </p:nvPicPr>
        <p:blipFill>
          <a:blip r:embed="rId3"/>
          <a:stretch>
            <a:fillRect/>
          </a:stretch>
        </p:blipFill>
        <p:spPr>
          <a:xfrm>
            <a:off x="1703513" y="1173305"/>
            <a:ext cx="2448272" cy="3544365"/>
          </a:xfrm>
          <a:prstGeom prst="rect">
            <a:avLst/>
          </a:prstGeom>
        </p:spPr>
      </p:pic>
    </p:spTree>
    <p:extLst>
      <p:ext uri="{BB962C8B-B14F-4D97-AF65-F5344CB8AC3E}">
        <p14:creationId xmlns:p14="http://schemas.microsoft.com/office/powerpoint/2010/main" val="1364027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Letter-join Plus 36" panose="02000505000000020003" pitchFamily="50" charset="0"/>
              </a:rPr>
              <a:t>SAFEGUARDING</a:t>
            </a:r>
            <a:endParaRPr lang="en-GB" b="1" dirty="0">
              <a:latin typeface="Letter-join Plus 36" panose="02000505000000020003" pitchFamily="50" charset="0"/>
            </a:endParaRPr>
          </a:p>
        </p:txBody>
      </p:sp>
      <p:sp>
        <p:nvSpPr>
          <p:cNvPr id="3" name="TextBox 2"/>
          <p:cNvSpPr txBox="1"/>
          <p:nvPr/>
        </p:nvSpPr>
        <p:spPr>
          <a:xfrm>
            <a:off x="479376" y="1447800"/>
            <a:ext cx="11089232"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Letter-join Plus 36" panose="02000505000000020003" pitchFamily="50" charset="0"/>
              </a:rPr>
              <a:t>Safeguarding is everyone’s responsibility and the Safeguarding of your children is our highest </a:t>
            </a:r>
            <a:r>
              <a:rPr lang="en-GB" dirty="0" smtClean="0">
                <a:latin typeface="Letter-join Plus 36" panose="02000505000000020003" pitchFamily="50" charset="0"/>
              </a:rPr>
              <a:t>priority</a:t>
            </a:r>
            <a:endParaRPr lang="en-GB" dirty="0" smtClean="0">
              <a:latin typeface="Letter-join Plus 36" panose="02000505000000020003" pitchFamily="50" charset="0"/>
            </a:endParaRPr>
          </a:p>
          <a:p>
            <a:pPr marL="285750" indent="-285750">
              <a:buFont typeface="Arial" panose="020B0604020202020204" pitchFamily="34" charset="0"/>
              <a:buChar char="•"/>
            </a:pPr>
            <a:r>
              <a:rPr lang="en-GB" dirty="0" smtClean="0">
                <a:latin typeface="Letter-join Plus 36" panose="02000505000000020003" pitchFamily="50" charset="0"/>
              </a:rPr>
              <a:t>EVERY member of staff is trained in Safeguarding and kept up to date with all current government polices and procedures to ensure the safety of your children</a:t>
            </a:r>
          </a:p>
          <a:p>
            <a:pPr marL="285750" indent="-285750">
              <a:buFont typeface="Arial" panose="020B0604020202020204" pitchFamily="34" charset="0"/>
              <a:buChar char="•"/>
            </a:pPr>
            <a:r>
              <a:rPr lang="en-GB" dirty="0" smtClean="0">
                <a:latin typeface="Letter-join Plus 36" panose="02000505000000020003" pitchFamily="50" charset="0"/>
              </a:rPr>
              <a:t>If you </a:t>
            </a:r>
            <a:r>
              <a:rPr lang="en-GB" dirty="0">
                <a:latin typeface="Letter-join Plus 36" panose="02000505000000020003" pitchFamily="50" charset="0"/>
              </a:rPr>
              <a:t>have ANY concerns about the welfare of a child please talk to Mrs </a:t>
            </a:r>
            <a:r>
              <a:rPr lang="en-GB" dirty="0" err="1" smtClean="0">
                <a:latin typeface="Letter-join Plus 36" panose="02000505000000020003" pitchFamily="50" charset="0"/>
              </a:rPr>
              <a:t>Humphriss</a:t>
            </a:r>
            <a:r>
              <a:rPr lang="en-GB" dirty="0" smtClean="0">
                <a:latin typeface="Letter-join Plus 36" panose="02000505000000020003" pitchFamily="50" charset="0"/>
              </a:rPr>
              <a:t> </a:t>
            </a:r>
            <a:r>
              <a:rPr lang="en-GB" dirty="0">
                <a:latin typeface="Letter-join Plus 36" panose="02000505000000020003" pitchFamily="50" charset="0"/>
              </a:rPr>
              <a:t>or Miss </a:t>
            </a:r>
            <a:r>
              <a:rPr lang="en-GB" dirty="0" err="1">
                <a:latin typeface="Letter-join Plus 36" panose="02000505000000020003" pitchFamily="50" charset="0"/>
              </a:rPr>
              <a:t>Cowcher</a:t>
            </a:r>
            <a:r>
              <a:rPr lang="en-GB" dirty="0">
                <a:latin typeface="Letter-join Plus 36" panose="02000505000000020003" pitchFamily="50" charset="0"/>
              </a:rPr>
              <a:t>, or contact the MASH team directly on:01926 </a:t>
            </a:r>
            <a:r>
              <a:rPr lang="en-GB" dirty="0" smtClean="0">
                <a:latin typeface="Letter-join Plus 36" panose="02000505000000020003" pitchFamily="50" charset="0"/>
              </a:rPr>
              <a:t>414144</a:t>
            </a:r>
          </a:p>
          <a:p>
            <a:pPr marL="285750" indent="-285750">
              <a:buFont typeface="Arial" panose="020B0604020202020204" pitchFamily="34" charset="0"/>
              <a:buChar char="•"/>
            </a:pPr>
            <a:r>
              <a:rPr lang="en-GB" dirty="0" smtClean="0">
                <a:latin typeface="Letter-join Plus 36" panose="02000505000000020003" pitchFamily="50" charset="0"/>
              </a:rPr>
              <a:t>If you have a concern about a member of staff regarding the safety of children then please discuss this with the </a:t>
            </a:r>
            <a:r>
              <a:rPr lang="en-GB" dirty="0" err="1" smtClean="0">
                <a:latin typeface="Letter-join Plus 36" panose="02000505000000020003" pitchFamily="50" charset="0"/>
              </a:rPr>
              <a:t>Headteacher</a:t>
            </a:r>
            <a:r>
              <a:rPr lang="en-GB" dirty="0" smtClean="0">
                <a:latin typeface="Letter-join Plus 36" panose="02000505000000020003" pitchFamily="50" charset="0"/>
              </a:rPr>
              <a:t>/DSL Mrs </a:t>
            </a:r>
            <a:r>
              <a:rPr lang="en-GB" dirty="0" err="1" smtClean="0">
                <a:latin typeface="Letter-join Plus 36" panose="02000505000000020003" pitchFamily="50" charset="0"/>
              </a:rPr>
              <a:t>Humphriss</a:t>
            </a:r>
            <a:r>
              <a:rPr lang="en-GB" dirty="0" smtClean="0">
                <a:latin typeface="Letter-join Plus 36" panose="02000505000000020003" pitchFamily="50" charset="0"/>
              </a:rPr>
              <a:t>, </a:t>
            </a:r>
            <a:r>
              <a:rPr lang="en-GB" dirty="0" smtClean="0">
                <a:latin typeface="Letter-join Plus 36" panose="02000505000000020003" pitchFamily="50" charset="0"/>
              </a:rPr>
              <a:t>or Paul </a:t>
            </a:r>
            <a:r>
              <a:rPr lang="en-GB" dirty="0" err="1" smtClean="0">
                <a:latin typeface="Letter-join Plus 36" panose="02000505000000020003" pitchFamily="50" charset="0"/>
              </a:rPr>
              <a:t>Wakeley</a:t>
            </a:r>
            <a:r>
              <a:rPr lang="en-GB" dirty="0" smtClean="0">
                <a:latin typeface="Letter-join Plus 36" panose="02000505000000020003" pitchFamily="50" charset="0"/>
              </a:rPr>
              <a:t>, our chair of governors, whose contact details are available on the school website and are on posters around the school</a:t>
            </a:r>
          </a:p>
          <a:p>
            <a:pPr marL="285750" indent="-285750">
              <a:buFont typeface="Arial" panose="020B0604020202020204" pitchFamily="34" charset="0"/>
              <a:buChar char="•"/>
            </a:pPr>
            <a:r>
              <a:rPr lang="en-GB" dirty="0" smtClean="0">
                <a:latin typeface="Letter-join Plus 36" panose="02000505000000020003" pitchFamily="50" charset="0"/>
              </a:rPr>
              <a:t>We will be teaching your children about protective behaviours this term. This involves the children understanding their Early Warning signs, how they feel when things don’t feel right. It also provides them with the appropriate vocabulary to express themselves regarding what feels ok and what doesn’t.</a:t>
            </a:r>
          </a:p>
          <a:p>
            <a:pPr marL="285750" indent="-285750">
              <a:buFont typeface="Arial" panose="020B0604020202020204" pitchFamily="34" charset="0"/>
              <a:buChar char="•"/>
            </a:pPr>
            <a:r>
              <a:rPr lang="en-GB" dirty="0" smtClean="0">
                <a:latin typeface="Letter-join Plus 36" panose="02000505000000020003" pitchFamily="50" charset="0"/>
              </a:rPr>
              <a:t>Online safety is key and we will be teaching your children all about this every term.</a:t>
            </a:r>
          </a:p>
          <a:p>
            <a:pPr marL="285750" indent="-285750">
              <a:buFont typeface="Arial" panose="020B0604020202020204" pitchFamily="34" charset="0"/>
              <a:buChar char="•"/>
            </a:pPr>
            <a:r>
              <a:rPr lang="en-GB" dirty="0" smtClean="0">
                <a:latin typeface="Letter-join Plus 36" panose="02000505000000020003" pitchFamily="50" charset="0"/>
              </a:rPr>
              <a:t>Please look on our website for more online safety information for parents and other safeguarding information.</a:t>
            </a:r>
          </a:p>
          <a:p>
            <a:endParaRPr lang="en-GB" dirty="0"/>
          </a:p>
        </p:txBody>
      </p:sp>
    </p:spTree>
    <p:extLst>
      <p:ext uri="{BB962C8B-B14F-4D97-AF65-F5344CB8AC3E}">
        <p14:creationId xmlns:p14="http://schemas.microsoft.com/office/powerpoint/2010/main" val="37690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5640" y="-387424"/>
            <a:ext cx="6797675" cy="1304925"/>
          </a:xfrm>
        </p:spPr>
        <p:txBody>
          <a:bodyPr/>
          <a:lstStyle/>
          <a:p>
            <a:pPr algn="ctr" eaLnBrk="1" hangingPunct="1"/>
            <a:r>
              <a:rPr lang="en-GB" altLang="en-US" u="sng" dirty="0" smtClean="0">
                <a:latin typeface="Letter-join Plus 36" panose="02000505000000020003" pitchFamily="50" charset="0"/>
              </a:rPr>
              <a:t>Start of the Day</a:t>
            </a:r>
          </a:p>
        </p:txBody>
      </p:sp>
      <p:sp>
        <p:nvSpPr>
          <p:cNvPr id="4099" name="Rectangle 3"/>
          <p:cNvSpPr>
            <a:spLocks noGrp="1" noChangeArrowheads="1"/>
          </p:cNvSpPr>
          <p:nvPr>
            <p:ph idx="1"/>
          </p:nvPr>
        </p:nvSpPr>
        <p:spPr>
          <a:xfrm>
            <a:off x="2368277" y="894164"/>
            <a:ext cx="7772400" cy="5400675"/>
          </a:xfrm>
        </p:spPr>
        <p:txBody>
          <a:bodyPr rtlCol="0">
            <a:normAutofit fontScale="77500" lnSpcReduction="20000"/>
          </a:bodyPr>
          <a:lstStyle/>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All parents and children must wait on the playground until 8:45 when the bell will </a:t>
            </a:r>
            <a:r>
              <a:rPr lang="en-GB" altLang="en-US" sz="3800" dirty="0" smtClean="0">
                <a:latin typeface="Letter-join Plus 36" panose="02000505000000020003" pitchFamily="50" charset="0"/>
              </a:rPr>
              <a:t>ring</a:t>
            </a:r>
            <a:r>
              <a:rPr lang="en-GB" altLang="en-US" sz="3800" dirty="0" smtClean="0">
                <a:latin typeface="Letter-join Plus 36" panose="02000505000000020003" pitchFamily="50" charset="0"/>
              </a:rPr>
              <a:t>.</a:t>
            </a: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The children then enter the door </a:t>
            </a:r>
            <a:r>
              <a:rPr lang="en-GB" altLang="en-US" sz="3800" dirty="0" smtClean="0">
                <a:latin typeface="Letter-join Plus 36" panose="02000505000000020003" pitchFamily="50" charset="0"/>
              </a:rPr>
              <a:t>from the playground. Messages can be passed to the staff on the door. </a:t>
            </a:r>
            <a:endParaRPr lang="en-GB" altLang="en-US" sz="3800" dirty="0">
              <a:latin typeface="Letter-join Plus 36" panose="02000505000000020003" pitchFamily="50" charset="0"/>
            </a:endParaRPr>
          </a:p>
          <a:p>
            <a:pPr marL="0" indent="0">
              <a:lnSpc>
                <a:spcPct val="120000"/>
              </a:lnSpc>
              <a:spcBef>
                <a:spcPts val="0"/>
              </a:spcBef>
              <a:buClr>
                <a:schemeClr val="accent1">
                  <a:lumMod val="75000"/>
                </a:schemeClr>
              </a:buClr>
              <a:buNone/>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Please do not allow your children on the playground equipment before or after school.</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If you arrive after 9:00am, please report to the office and sign your child in there.</a:t>
            </a:r>
          </a:p>
          <a:p>
            <a:pPr>
              <a:lnSpc>
                <a:spcPct val="120000"/>
              </a:lnSpc>
              <a:spcBef>
                <a:spcPts val="0"/>
              </a:spcBef>
              <a:buClr>
                <a:schemeClr val="accent1">
                  <a:lumMod val="75000"/>
                </a:schemeClr>
              </a:buClr>
              <a:buFont typeface="Wingdings" panose="05000000000000000000" pitchFamily="2" charset="2"/>
              <a:buChar char="§"/>
              <a:defRPr/>
            </a:pPr>
            <a:endParaRPr lang="en-GB" altLang="en-US" dirty="0" smtClean="0">
              <a:ea typeface="+mn-ea"/>
              <a:cs typeface="+mn-cs"/>
            </a:endParaRPr>
          </a:p>
          <a:p>
            <a:pPr>
              <a:lnSpc>
                <a:spcPct val="80000"/>
              </a:lnSpc>
              <a:spcBef>
                <a:spcPts val="0"/>
              </a:spcBef>
              <a:buClr>
                <a:schemeClr val="accent1">
                  <a:lumMod val="75000"/>
                </a:schemeClr>
              </a:buClr>
              <a:buFont typeface="Wingdings" panose="05000000000000000000" pitchFamily="2" charset="2"/>
              <a:buChar char="§"/>
              <a:defRPr/>
            </a:pPr>
            <a:endParaRPr lang="en-GB" altLang="en-US" dirty="0" smtClean="0">
              <a:ea typeface="+mn-ea"/>
              <a:cs typeface="+mn-cs"/>
            </a:endParaRPr>
          </a:p>
        </p:txBody>
      </p:sp>
    </p:spTree>
    <p:extLst>
      <p:ext uri="{BB962C8B-B14F-4D97-AF65-F5344CB8AC3E}">
        <p14:creationId xmlns:p14="http://schemas.microsoft.com/office/powerpoint/2010/main" val="1280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smtClean="0">
                <a:latin typeface="Letter-join Plus 36" panose="02000505000000020003" pitchFamily="50" charset="0"/>
              </a:rPr>
              <a:t>Rules and Rewards</a:t>
            </a:r>
          </a:p>
        </p:txBody>
      </p:sp>
      <p:sp>
        <p:nvSpPr>
          <p:cNvPr id="9219" name="Rectangle 3"/>
          <p:cNvSpPr>
            <a:spLocks noGrp="1" noChangeArrowheads="1"/>
          </p:cNvSpPr>
          <p:nvPr>
            <p:ph idx="1"/>
          </p:nvPr>
        </p:nvSpPr>
        <p:spPr>
          <a:xfrm>
            <a:off x="2754314" y="1773239"/>
            <a:ext cx="7229475" cy="4103687"/>
          </a:xfrm>
        </p:spPr>
        <p:txBody>
          <a:bodyPr>
            <a:normAutofit/>
          </a:bodyPr>
          <a:lstStyle/>
          <a:p>
            <a:pPr eaLnBrk="1" hangingPunct="1">
              <a:lnSpc>
                <a:spcPct val="90000"/>
              </a:lnSpc>
            </a:pPr>
            <a:r>
              <a:rPr lang="en-GB" altLang="en-US" sz="2400" dirty="0">
                <a:latin typeface="Letter-join Plus 36" panose="02000505000000020003" pitchFamily="50" charset="0"/>
              </a:rPr>
              <a:t>Heathcote Primary has one school rule ‘Respect’. </a:t>
            </a:r>
          </a:p>
          <a:p>
            <a:pPr eaLnBrk="1" hangingPunct="1">
              <a:lnSpc>
                <a:spcPct val="90000"/>
              </a:lnSpc>
            </a:pPr>
            <a:r>
              <a:rPr lang="en-GB" altLang="en-US" sz="2400" dirty="0">
                <a:latin typeface="Letter-join Plus 36" panose="02000505000000020003" pitchFamily="50" charset="0"/>
              </a:rPr>
              <a:t>House Points – every child is allocated a house and collects points for good work and behaviour.</a:t>
            </a:r>
          </a:p>
          <a:p>
            <a:pPr eaLnBrk="1" hangingPunct="1">
              <a:lnSpc>
                <a:spcPct val="90000"/>
              </a:lnSpc>
            </a:pPr>
            <a:r>
              <a:rPr lang="en-GB" altLang="en-US" sz="2400" dirty="0">
                <a:latin typeface="Letter-join Plus 36" panose="02000505000000020003" pitchFamily="50" charset="0"/>
              </a:rPr>
              <a:t>Playground rules – red/yellow card</a:t>
            </a:r>
          </a:p>
          <a:p>
            <a:pPr eaLnBrk="1" hangingPunct="1">
              <a:lnSpc>
                <a:spcPct val="90000"/>
              </a:lnSpc>
            </a:pPr>
            <a:r>
              <a:rPr lang="en-GB" altLang="en-US" sz="2400" dirty="0">
                <a:latin typeface="Letter-join Plus 36" panose="02000505000000020003" pitchFamily="50" charset="0"/>
              </a:rPr>
              <a:t>Please support us by helping us to reinforce the school rule </a:t>
            </a:r>
            <a:r>
              <a:rPr lang="mr-IN" altLang="en-US" sz="2400" dirty="0">
                <a:latin typeface="Letter-join Plus 36" panose="02000505000000020003" pitchFamily="50" charset="0"/>
              </a:rPr>
              <a:t>–</a:t>
            </a:r>
            <a:r>
              <a:rPr lang="en-GB" altLang="en-US" sz="2400" dirty="0">
                <a:latin typeface="Letter-join Plus 36" panose="02000505000000020003" pitchFamily="50" charset="0"/>
              </a:rPr>
              <a:t> teachers are not in the habit of telling children off for no reason so please support us in our decisions so we can all work together to ensure all the children feel safe and happy at Heathcote.</a:t>
            </a:r>
          </a:p>
        </p:txBody>
      </p:sp>
    </p:spTree>
    <p:extLst>
      <p:ext uri="{BB962C8B-B14F-4D97-AF65-F5344CB8AC3E}">
        <p14:creationId xmlns:p14="http://schemas.microsoft.com/office/powerpoint/2010/main" val="30867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40015" y="117477"/>
            <a:ext cx="5328194" cy="719236"/>
          </a:xfrm>
        </p:spPr>
        <p:txBody>
          <a:bodyPr/>
          <a:lstStyle/>
          <a:p>
            <a:pPr algn="ctr" eaLnBrk="1" hangingPunct="1"/>
            <a:r>
              <a:rPr lang="en-GB" altLang="en-US" u="sng" dirty="0" smtClean="0">
                <a:latin typeface="Letter-join Plus 36" panose="02000505000000020003" pitchFamily="50" charset="0"/>
              </a:rPr>
              <a:t>General</a:t>
            </a:r>
          </a:p>
        </p:txBody>
      </p:sp>
      <p:sp>
        <p:nvSpPr>
          <p:cNvPr id="10243" name="Rectangle 3"/>
          <p:cNvSpPr>
            <a:spLocks noGrp="1" noChangeArrowheads="1"/>
          </p:cNvSpPr>
          <p:nvPr>
            <p:ph idx="1"/>
          </p:nvPr>
        </p:nvSpPr>
        <p:spPr>
          <a:xfrm>
            <a:off x="1775520" y="836713"/>
            <a:ext cx="7848872" cy="5184575"/>
          </a:xfrm>
        </p:spPr>
        <p:txBody>
          <a:bodyPr>
            <a:normAutofit/>
          </a:bodyPr>
          <a:lstStyle/>
          <a:p>
            <a:pPr eaLnBrk="1" hangingPunct="1">
              <a:lnSpc>
                <a:spcPct val="80000"/>
              </a:lnSpc>
              <a:buFont typeface="Franklin Gothic Book" charset="0"/>
              <a:buChar char="■"/>
              <a:defRPr/>
            </a:pPr>
            <a:r>
              <a:rPr lang="en-GB" sz="2400" dirty="0">
                <a:latin typeface="Letter-join Plus 36" panose="02000505000000020003" pitchFamily="50" charset="0"/>
                <a:ea typeface="ＭＳ Ｐゴシック" charset="0"/>
              </a:rPr>
              <a:t>If you need to speak to a</a:t>
            </a:r>
            <a:r>
              <a:rPr lang="en-GB" sz="2400" dirty="0" smtClean="0">
                <a:latin typeface="Letter-join Plus 36" panose="02000505000000020003" pitchFamily="50" charset="0"/>
                <a:ea typeface="ＭＳ Ｐゴシック" charset="0"/>
              </a:rPr>
              <a:t> </a:t>
            </a:r>
            <a:r>
              <a:rPr lang="en-GB" sz="2400" dirty="0">
                <a:latin typeface="Letter-join Plus 36" panose="02000505000000020003" pitchFamily="50" charset="0"/>
                <a:ea typeface="ＭＳ Ｐゴシック" charset="0"/>
              </a:rPr>
              <a:t>teacher, please try to do so at the end of the </a:t>
            </a:r>
            <a:r>
              <a:rPr lang="en-GB" sz="2400" dirty="0" smtClean="0">
                <a:latin typeface="Letter-join Plus 36" panose="02000505000000020003" pitchFamily="50" charset="0"/>
                <a:ea typeface="ＭＳ Ｐゴシック" charset="0"/>
              </a:rPr>
              <a:t>day when there is more time obviously if it is </a:t>
            </a:r>
            <a:r>
              <a:rPr lang="en-GB" sz="2400" dirty="0" smtClean="0">
                <a:latin typeface="Letter-join Plus 36" panose="02000505000000020003" pitchFamily="50" charset="0"/>
                <a:ea typeface="ＭＳ Ｐゴシック" charset="0"/>
              </a:rPr>
              <a:t>urgent please contact the school office and I will get in touch as soon as I can.  </a:t>
            </a:r>
            <a:endParaRPr lang="en-GB" sz="2400" dirty="0">
              <a:latin typeface="Letter-join Plus 36" panose="02000505000000020003" pitchFamily="50" charset="0"/>
              <a:ea typeface="ＭＳ Ｐゴシック" charset="0"/>
            </a:endParaRPr>
          </a:p>
          <a:p>
            <a:pPr eaLnBrk="1" hangingPunct="1">
              <a:lnSpc>
                <a:spcPct val="80000"/>
              </a:lnSpc>
              <a:buFont typeface="Franklin Gothic Book" charset="0"/>
              <a:buChar char="■"/>
              <a:defRPr/>
            </a:pPr>
            <a:r>
              <a:rPr lang="en-GB" sz="2400" dirty="0" smtClean="0">
                <a:latin typeface="Letter-join Plus 36" panose="02000505000000020003" pitchFamily="50" charset="0"/>
                <a:ea typeface="ＭＳ Ｐゴシック" charset="0"/>
              </a:rPr>
              <a:t>Please </a:t>
            </a:r>
            <a:r>
              <a:rPr lang="en-GB" sz="2400" dirty="0">
                <a:latin typeface="Letter-join Plus 36" panose="02000505000000020003" pitchFamily="50" charset="0"/>
                <a:ea typeface="ＭＳ Ｐゴシック" charset="0"/>
              </a:rPr>
              <a:t>n</a:t>
            </a:r>
            <a:r>
              <a:rPr lang="en-GB" sz="2400" dirty="0" smtClean="0">
                <a:latin typeface="Letter-join Plus 36" panose="02000505000000020003" pitchFamily="50" charset="0"/>
                <a:ea typeface="ＭＳ Ｐゴシック" charset="0"/>
              </a:rPr>
              <a:t>ame all school uniform and any equipment that the children would like to bring in to </a:t>
            </a:r>
            <a:r>
              <a:rPr lang="en-GB" sz="2400" dirty="0">
                <a:latin typeface="Letter-join Plus 36" panose="02000505000000020003" pitchFamily="50" charset="0"/>
                <a:ea typeface="ＭＳ Ｐゴシック" charset="0"/>
              </a:rPr>
              <a:t>avoid losses</a:t>
            </a:r>
            <a:r>
              <a:rPr lang="en-GB" sz="2400" dirty="0" smtClean="0">
                <a:latin typeface="Letter-join Plus 36" panose="02000505000000020003" pitchFamily="50" charset="0"/>
                <a:ea typeface="ＭＳ Ｐゴシック" charset="0"/>
              </a:rPr>
              <a:t>. Please do not provide your children will large bags, the pegs in the classroom have limited space. Book bags are the best!</a:t>
            </a:r>
            <a:endParaRPr lang="en-GB" sz="2400" dirty="0">
              <a:latin typeface="Letter-join Plus 36" panose="02000505000000020003" pitchFamily="50" charset="0"/>
              <a:ea typeface="ＭＳ Ｐゴシック" charset="0"/>
            </a:endParaRPr>
          </a:p>
          <a:p>
            <a:pPr eaLnBrk="1" hangingPunct="1">
              <a:lnSpc>
                <a:spcPct val="80000"/>
              </a:lnSpc>
              <a:buFont typeface="Franklin Gothic Book" charset="0"/>
              <a:buChar char="■"/>
              <a:defRPr/>
            </a:pPr>
            <a:r>
              <a:rPr lang="en-GB" sz="2400" dirty="0">
                <a:latin typeface="Letter-join Plus 36" panose="02000505000000020003" pitchFamily="50" charset="0"/>
                <a:ea typeface="ＭＳ Ｐゴシック" charset="0"/>
              </a:rPr>
              <a:t>Uniform: children must wear their school uniform correctly, children also need to tie their hair up if it is shoulder length or longer</a:t>
            </a:r>
            <a:r>
              <a:rPr lang="en-GB" sz="2400" dirty="0" smtClean="0">
                <a:latin typeface="Letter-join Plus 36" panose="02000505000000020003" pitchFamily="50" charset="0"/>
                <a:ea typeface="ＭＳ Ｐゴシック" charset="0"/>
              </a:rPr>
              <a:t>. Please do not send your children in with big bows in their hair and earrings </a:t>
            </a:r>
            <a:r>
              <a:rPr lang="en-GB" sz="2400" dirty="0">
                <a:latin typeface="Letter-join Plus 36" panose="02000505000000020003" pitchFamily="50" charset="0"/>
                <a:ea typeface="ＭＳ Ｐゴシック" charset="0"/>
              </a:rPr>
              <a:t>must be stud earrings</a:t>
            </a:r>
            <a:r>
              <a:rPr lang="en-GB" sz="2400" dirty="0" smtClean="0">
                <a:latin typeface="Letter-join Plus 36" panose="02000505000000020003" pitchFamily="50" charset="0"/>
                <a:ea typeface="ＭＳ Ｐゴシック" charset="0"/>
              </a:rPr>
              <a:t>.</a:t>
            </a:r>
          </a:p>
          <a:p>
            <a:pPr eaLnBrk="1" hangingPunct="1">
              <a:lnSpc>
                <a:spcPct val="80000"/>
              </a:lnSpc>
              <a:buFont typeface="Franklin Gothic Book" charset="0"/>
              <a:buChar char="■"/>
              <a:defRPr/>
            </a:pPr>
            <a:r>
              <a:rPr lang="en-GB" sz="2400" dirty="0" smtClean="0">
                <a:latin typeface="Letter-join Plus 36" panose="02000505000000020003" pitchFamily="50" charset="0"/>
                <a:ea typeface="ＭＳ Ｐゴシック" charset="0"/>
              </a:rPr>
              <a:t>The children are allowed to have a water bottle in the classroom. This can be refilled if needed.</a:t>
            </a:r>
          </a:p>
          <a:p>
            <a:pPr marL="0" indent="0">
              <a:lnSpc>
                <a:spcPct val="80000"/>
              </a:lnSpc>
              <a:buNone/>
              <a:defRPr/>
            </a:pPr>
            <a:endParaRPr lang="en-GB" dirty="0" smtClean="0">
              <a:latin typeface="Letter-join Plus 36" panose="02000505000000020003" pitchFamily="50" charset="0"/>
              <a:ea typeface="ＭＳ Ｐゴシック" charset="0"/>
            </a:endParaRPr>
          </a:p>
        </p:txBody>
      </p:sp>
    </p:spTree>
    <p:extLst>
      <p:ext uri="{BB962C8B-B14F-4D97-AF65-F5344CB8AC3E}">
        <p14:creationId xmlns:p14="http://schemas.microsoft.com/office/powerpoint/2010/main" val="1263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66988" y="71438"/>
            <a:ext cx="6121300" cy="693266"/>
          </a:xfrm>
        </p:spPr>
        <p:txBody>
          <a:bodyPr/>
          <a:lstStyle/>
          <a:p>
            <a:pPr algn="ctr" eaLnBrk="1" hangingPunct="1"/>
            <a:r>
              <a:rPr lang="en-GB" altLang="en-US" u="sng" dirty="0" smtClean="0">
                <a:latin typeface="Letter-join Plus 36" panose="02000505000000020003" pitchFamily="50" charset="0"/>
              </a:rPr>
              <a:t>Contacts</a:t>
            </a:r>
          </a:p>
        </p:txBody>
      </p:sp>
      <p:sp>
        <p:nvSpPr>
          <p:cNvPr id="11267" name="Content Placeholder 2"/>
          <p:cNvSpPr>
            <a:spLocks noGrp="1"/>
          </p:cNvSpPr>
          <p:nvPr>
            <p:ph idx="1"/>
          </p:nvPr>
        </p:nvSpPr>
        <p:spPr>
          <a:xfrm>
            <a:off x="2027188" y="764704"/>
            <a:ext cx="7200900" cy="5400675"/>
          </a:xfrm>
        </p:spPr>
        <p:txBody>
          <a:bodyPr>
            <a:normAutofit lnSpcReduction="10000"/>
          </a:bodyPr>
          <a:lstStyle/>
          <a:p>
            <a:pPr eaLnBrk="1" hangingPunct="1"/>
            <a:r>
              <a:rPr lang="en-GB" altLang="en-US" sz="2400" dirty="0">
                <a:latin typeface="Letter-join Plus 36" panose="02000505000000020003" pitchFamily="50" charset="0"/>
              </a:rPr>
              <a:t>Twitter: You can keep up to date with what all the exciting things we are doing by following the class Twitter </a:t>
            </a:r>
            <a:r>
              <a:rPr lang="en-GB" altLang="en-US" sz="2400" dirty="0" smtClean="0">
                <a:latin typeface="Letter-join Plus 36" panose="02000505000000020003" pitchFamily="50" charset="0"/>
              </a:rPr>
              <a:t>page</a:t>
            </a:r>
            <a:endParaRPr lang="en-US" altLang="en-US" sz="2400" dirty="0">
              <a:latin typeface="Letter-join Plus 36" panose="02000505000000020003" pitchFamily="50" charset="0"/>
            </a:endParaRPr>
          </a:p>
          <a:p>
            <a:pPr eaLnBrk="1" hangingPunct="1"/>
            <a:r>
              <a:rPr lang="en-US" altLang="en-US" sz="2400" dirty="0">
                <a:latin typeface="Letter-join Plus 36" panose="02000505000000020003" pitchFamily="50" charset="0"/>
              </a:rPr>
              <a:t>In addition there will also be a newsletter that will come home with children on a Friday.</a:t>
            </a:r>
          </a:p>
          <a:p>
            <a:pPr eaLnBrk="1" hangingPunct="1"/>
            <a:r>
              <a:rPr lang="en-US" altLang="en-US" sz="2400" dirty="0">
                <a:latin typeface="Letter-join Plus 36" panose="02000505000000020003" pitchFamily="50" charset="0"/>
              </a:rPr>
              <a:t>At the beginning of each term you will also be provided with a curriculum map that outlines the exciting topics that the children will be learning about.</a:t>
            </a:r>
          </a:p>
          <a:p>
            <a:pPr eaLnBrk="1" hangingPunct="1"/>
            <a:r>
              <a:rPr lang="en-US" altLang="en-US" sz="2400" dirty="0">
                <a:latin typeface="Letter-join Plus 36" panose="02000505000000020003" pitchFamily="50" charset="0"/>
              </a:rPr>
              <a:t>Another source of information is the school website, here there is a link to all our letters, twitter pages etc.</a:t>
            </a:r>
          </a:p>
          <a:p>
            <a:pPr eaLnBrk="1" hangingPunct="1"/>
            <a:r>
              <a:rPr lang="en-GB" altLang="en-US" sz="2400" dirty="0" smtClean="0">
                <a:latin typeface="Letter-join Plus 36" panose="02000505000000020003" pitchFamily="50" charset="0"/>
              </a:rPr>
              <a:t>There </a:t>
            </a:r>
            <a:r>
              <a:rPr lang="en-GB" altLang="en-US" sz="2400" dirty="0">
                <a:latin typeface="Letter-join Plus 36" panose="02000505000000020003" pitchFamily="50" charset="0"/>
              </a:rPr>
              <a:t>will also be various class assemblies and the dates for these assemblies will be on the curriculum map.</a:t>
            </a:r>
          </a:p>
          <a:p>
            <a:pPr eaLnBrk="1" hangingPunct="1">
              <a:buFont typeface="Franklin Gothic Book" panose="020B0503020102020204" pitchFamily="34" charset="0"/>
              <a:buNone/>
            </a:pPr>
            <a:endParaRPr lang="en-GB" altLang="en-US" sz="1900" dirty="0">
              <a:latin typeface="XCCW Joined 23a" pitchFamily="66" charset="0"/>
            </a:endParaRPr>
          </a:p>
        </p:txBody>
      </p:sp>
    </p:spTree>
    <p:extLst>
      <p:ext uri="{BB962C8B-B14F-4D97-AF65-F5344CB8AC3E}">
        <p14:creationId xmlns:p14="http://schemas.microsoft.com/office/powerpoint/2010/main" val="13029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66950" y="-531440"/>
            <a:ext cx="7200900" cy="1485900"/>
          </a:xfrm>
        </p:spPr>
        <p:txBody>
          <a:bodyPr/>
          <a:lstStyle/>
          <a:p>
            <a:pPr algn="ctr" eaLnBrk="1" hangingPunct="1"/>
            <a:r>
              <a:rPr lang="en-GB" altLang="en-US" u="sng" dirty="0" smtClean="0">
                <a:latin typeface="Letter-join Plus 36" panose="02000505000000020003" pitchFamily="50" charset="0"/>
              </a:rPr>
              <a:t>P.E and Equipment</a:t>
            </a:r>
          </a:p>
        </p:txBody>
      </p:sp>
      <p:sp>
        <p:nvSpPr>
          <p:cNvPr id="12291" name="Rectangle 3"/>
          <p:cNvSpPr>
            <a:spLocks noGrp="1" noChangeArrowheads="1"/>
          </p:cNvSpPr>
          <p:nvPr>
            <p:ph idx="1"/>
          </p:nvPr>
        </p:nvSpPr>
        <p:spPr>
          <a:xfrm>
            <a:off x="1981200" y="954460"/>
            <a:ext cx="7772400" cy="4679950"/>
          </a:xfrm>
        </p:spPr>
        <p:txBody>
          <a:bodyPr>
            <a:noAutofit/>
          </a:bodyPr>
          <a:lstStyle/>
          <a:p>
            <a:pPr eaLnBrk="1" hangingPunct="1">
              <a:lnSpc>
                <a:spcPct val="80000"/>
              </a:lnSpc>
            </a:pPr>
            <a:r>
              <a:rPr lang="en-GB" altLang="en-US" sz="2400" dirty="0" smtClean="0">
                <a:latin typeface="Letter-join Plus 36" panose="02000505000000020003" pitchFamily="50" charset="0"/>
              </a:rPr>
              <a:t>P.E is a statutory programme of study so all children must take part in P.E lessons.  </a:t>
            </a:r>
          </a:p>
          <a:p>
            <a:pPr eaLnBrk="1" hangingPunct="1">
              <a:lnSpc>
                <a:spcPct val="80000"/>
              </a:lnSpc>
            </a:pPr>
            <a:endParaRPr lang="en-GB" altLang="en-US" sz="2400" dirty="0" smtClean="0">
              <a:latin typeface="Letter-join Plus 36" panose="02000505000000020003" pitchFamily="50" charset="0"/>
            </a:endParaRPr>
          </a:p>
          <a:p>
            <a:pPr eaLnBrk="1" hangingPunct="1">
              <a:lnSpc>
                <a:spcPct val="80000"/>
              </a:lnSpc>
            </a:pPr>
            <a:r>
              <a:rPr lang="en-GB" altLang="en-US" sz="2400" dirty="0" smtClean="0">
                <a:latin typeface="Letter-join Plus 36" panose="02000505000000020003" pitchFamily="50" charset="0"/>
              </a:rPr>
              <a:t>P.E. kit: white top, white or black shorts, black pumps. P.E kits have to be in school all week.</a:t>
            </a:r>
          </a:p>
          <a:p>
            <a:pPr eaLnBrk="1" hangingPunct="1">
              <a:lnSpc>
                <a:spcPct val="80000"/>
              </a:lnSpc>
            </a:pPr>
            <a:endParaRPr lang="en-GB" altLang="en-US" sz="2400" dirty="0" smtClean="0">
              <a:latin typeface="Letter-join Plus 36" panose="02000505000000020003" pitchFamily="50" charset="0"/>
            </a:endParaRPr>
          </a:p>
          <a:p>
            <a:pPr eaLnBrk="1" hangingPunct="1">
              <a:lnSpc>
                <a:spcPct val="80000"/>
              </a:lnSpc>
            </a:pPr>
            <a:r>
              <a:rPr lang="en-GB" altLang="en-US" sz="2400" dirty="0" smtClean="0">
                <a:latin typeface="Letter-join Plus 36" panose="02000505000000020003" pitchFamily="50" charset="0"/>
              </a:rPr>
              <a:t> If for any reason your child cannot participate in either of these please send your child in with a written note explaining why.</a:t>
            </a:r>
          </a:p>
          <a:p>
            <a:pPr eaLnBrk="1" hangingPunct="1">
              <a:lnSpc>
                <a:spcPct val="80000"/>
              </a:lnSpc>
            </a:pPr>
            <a:endParaRPr lang="en-GB" altLang="en-US" sz="2400" dirty="0" smtClean="0">
              <a:latin typeface="Letter-join Plus 36" panose="02000505000000020003" pitchFamily="50" charset="0"/>
            </a:endParaRPr>
          </a:p>
          <a:p>
            <a:pPr eaLnBrk="1" hangingPunct="1">
              <a:lnSpc>
                <a:spcPct val="80000"/>
              </a:lnSpc>
            </a:pPr>
            <a:r>
              <a:rPr lang="en-GB" altLang="en-US" sz="2400" dirty="0" smtClean="0">
                <a:latin typeface="Letter-join Plus 36" panose="02000505000000020003" pitchFamily="50" charset="0"/>
              </a:rPr>
              <a:t>Letters will go home if children do not have suitable clothing and footwear</a:t>
            </a:r>
            <a:r>
              <a:rPr lang="en-GB" altLang="en-US" sz="2400" dirty="0" smtClean="0">
                <a:latin typeface="Letter-join Plus 36" panose="02000505000000020003" pitchFamily="50" charset="0"/>
              </a:rPr>
              <a:t>.</a:t>
            </a:r>
          </a:p>
          <a:p>
            <a:pPr eaLnBrk="1" hangingPunct="1">
              <a:lnSpc>
                <a:spcPct val="80000"/>
              </a:lnSpc>
            </a:pPr>
            <a:endParaRPr lang="en-GB" altLang="en-US" sz="2400" dirty="0">
              <a:latin typeface="Letter-join Plus 36" panose="02000505000000020003" pitchFamily="50" charset="0"/>
            </a:endParaRPr>
          </a:p>
          <a:p>
            <a:pPr eaLnBrk="1" hangingPunct="1">
              <a:lnSpc>
                <a:spcPct val="80000"/>
              </a:lnSpc>
            </a:pPr>
            <a:r>
              <a:rPr lang="en-GB" altLang="en-US" sz="2400" dirty="0" smtClean="0">
                <a:latin typeface="Letter-join Plus 36" panose="02000505000000020003" pitchFamily="50" charset="0"/>
              </a:rPr>
              <a:t>PE days are Monday and Thursday</a:t>
            </a:r>
            <a:endParaRPr lang="en-GB" altLang="en-US" sz="2400" dirty="0" smtClean="0">
              <a:latin typeface="Letter-join Plus 36" panose="02000505000000020003" pitchFamily="50" charset="0"/>
            </a:endParaRPr>
          </a:p>
        </p:txBody>
      </p:sp>
    </p:spTree>
    <p:extLst>
      <p:ext uri="{BB962C8B-B14F-4D97-AF65-F5344CB8AC3E}">
        <p14:creationId xmlns:p14="http://schemas.microsoft.com/office/powerpoint/2010/main" val="4353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52700" y="115888"/>
            <a:ext cx="5991572" cy="576808"/>
          </a:xfrm>
        </p:spPr>
        <p:txBody>
          <a:bodyPr/>
          <a:lstStyle/>
          <a:p>
            <a:pPr algn="ctr" eaLnBrk="1" hangingPunct="1"/>
            <a:r>
              <a:rPr lang="en-GB" altLang="en-US" u="sng" dirty="0" smtClean="0">
                <a:latin typeface="Letterjoin-Air Plus 36" panose="02000805000000020003" pitchFamily="50" charset="0"/>
              </a:rPr>
              <a:t>Homework</a:t>
            </a:r>
          </a:p>
        </p:txBody>
      </p:sp>
      <p:sp>
        <p:nvSpPr>
          <p:cNvPr id="13315" name="Rectangle 3"/>
          <p:cNvSpPr>
            <a:spLocks noGrp="1" noChangeArrowheads="1"/>
          </p:cNvSpPr>
          <p:nvPr>
            <p:ph idx="1"/>
          </p:nvPr>
        </p:nvSpPr>
        <p:spPr>
          <a:xfrm>
            <a:off x="1948036" y="908720"/>
            <a:ext cx="7200900" cy="5545138"/>
          </a:xfrm>
        </p:spPr>
        <p:txBody>
          <a:bodyPr>
            <a:normAutofit/>
          </a:bodyPr>
          <a:lstStyle/>
          <a:p>
            <a:r>
              <a:rPr lang="en-GB" altLang="en-US" dirty="0">
                <a:latin typeface="Letter-join Plus 36" panose="02000505000000020003" pitchFamily="50" charset="0"/>
              </a:rPr>
              <a:t>At Heathcote we value the partnership that we have with parents in supporting children's learning and development. We recognise and value the vital part parents play in their child's education. We believe that an effective partnership between the school and parents is essential and contributes to the success of our pupils. At the same time, we DO NOT believe in giving out lots of worksheets as homework – there is little evidence to show how this type of home learning supports your child’s progress. </a:t>
            </a:r>
          </a:p>
          <a:p>
            <a:pPr eaLnBrk="1" hangingPunct="1">
              <a:lnSpc>
                <a:spcPct val="80000"/>
              </a:lnSpc>
            </a:pPr>
            <a:r>
              <a:rPr lang="en-GB" altLang="en-US" dirty="0" smtClean="0">
                <a:latin typeface="Letter-join Plus 36" panose="02000505000000020003" pitchFamily="50" charset="0"/>
              </a:rPr>
              <a:t>Reading </a:t>
            </a:r>
            <a:r>
              <a:rPr lang="en-GB" altLang="en-US" dirty="0">
                <a:latin typeface="Letter-join Plus 36" panose="02000505000000020003" pitchFamily="50" charset="0"/>
              </a:rPr>
              <a:t>– It’s important that your child reads widely at home, every child at Heathcote Primary has a target to read</a:t>
            </a:r>
            <a:r>
              <a:rPr lang="en-GB" altLang="en-US" b="1" dirty="0">
                <a:latin typeface="Letter-join Plus 36" panose="02000505000000020003" pitchFamily="50" charset="0"/>
              </a:rPr>
              <a:t> every </a:t>
            </a:r>
            <a:r>
              <a:rPr lang="en-GB" altLang="en-US" dirty="0">
                <a:latin typeface="Letter-join Plus 36" panose="02000505000000020003" pitchFamily="50" charset="0"/>
              </a:rPr>
              <a:t>day e.g. This could be for a few minutes travelling home in the car, spending 5 minutes reading to an older sibling, reading and sharing a story book before bed. Each child will have a reading diary that will be checked and if we notice your child isn’t reading we will send a letter home to remind you of the schools targets</a:t>
            </a:r>
            <a:r>
              <a:rPr lang="en-GB" altLang="en-US" dirty="0" smtClean="0">
                <a:latin typeface="Letter-join Plus 36" panose="02000505000000020003" pitchFamily="50" charset="0"/>
              </a:rPr>
              <a:t>.  Please encourage your child to put their reading pack into the red box if they have completed their book and you have recorded in their book.  </a:t>
            </a:r>
            <a:endParaRPr lang="en-GB" altLang="en-US" dirty="0">
              <a:latin typeface="Letter-join Plus 36" panose="02000505000000020003" pitchFamily="50" charset="0"/>
            </a:endParaRPr>
          </a:p>
          <a:p>
            <a:pPr eaLnBrk="1" hangingPunct="1">
              <a:lnSpc>
                <a:spcPct val="80000"/>
              </a:lnSpc>
            </a:pPr>
            <a:endParaRPr lang="en-GB" altLang="en-US" dirty="0" smtClean="0">
              <a:latin typeface="XCCW Joined 23a" pitchFamily="66" charset="0"/>
            </a:endParaRPr>
          </a:p>
        </p:txBody>
      </p:sp>
    </p:spTree>
    <p:extLst>
      <p:ext uri="{BB962C8B-B14F-4D97-AF65-F5344CB8AC3E}">
        <p14:creationId xmlns:p14="http://schemas.microsoft.com/office/powerpoint/2010/main" val="28326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95550" y="-387424"/>
            <a:ext cx="7200900" cy="1485900"/>
          </a:xfrm>
        </p:spPr>
        <p:txBody>
          <a:bodyPr/>
          <a:lstStyle/>
          <a:p>
            <a:pPr algn="ctr" eaLnBrk="1" hangingPunct="1"/>
            <a:r>
              <a:rPr lang="en-GB" altLang="en-US" u="sng" dirty="0" smtClean="0">
                <a:latin typeface="Letter-join Plus 36" panose="02000505000000020003" pitchFamily="50" charset="0"/>
              </a:rPr>
              <a:t>Power of </a:t>
            </a:r>
            <a:r>
              <a:rPr lang="en-GB" altLang="en-US" u="sng" dirty="0" smtClean="0">
                <a:latin typeface="Letter-join Plus 36" panose="02000505000000020003" pitchFamily="50" charset="0"/>
              </a:rPr>
              <a:t>Reading</a:t>
            </a:r>
            <a:endParaRPr lang="en-GB" altLang="en-US" u="sng" dirty="0" smtClean="0">
              <a:latin typeface="Letter-join Plus 36" panose="02000505000000020003" pitchFamily="50" charset="0"/>
            </a:endParaRPr>
          </a:p>
        </p:txBody>
      </p:sp>
      <p:sp>
        <p:nvSpPr>
          <p:cNvPr id="14339" name="Rectangle 3"/>
          <p:cNvSpPr>
            <a:spLocks noGrp="1" noChangeArrowheads="1"/>
          </p:cNvSpPr>
          <p:nvPr>
            <p:ph idx="1"/>
          </p:nvPr>
        </p:nvSpPr>
        <p:spPr>
          <a:xfrm>
            <a:off x="1703512" y="1412776"/>
            <a:ext cx="7992938" cy="5184576"/>
          </a:xfrm>
        </p:spPr>
        <p:txBody>
          <a:bodyPr>
            <a:normAutofit/>
          </a:bodyPr>
          <a:lstStyle/>
          <a:p>
            <a:pPr eaLnBrk="1" hangingPunct="1">
              <a:lnSpc>
                <a:spcPct val="84000"/>
              </a:lnSpc>
              <a:buClr>
                <a:srgbClr val="696A64"/>
              </a:buClr>
            </a:pPr>
            <a:r>
              <a:rPr lang="en-GB" altLang="en-US" sz="2400" dirty="0" smtClean="0">
                <a:latin typeface="Letter-join Plus 36" panose="02000505000000020003" pitchFamily="50" charset="0"/>
              </a:rPr>
              <a:t>We are extremely excited to have subscribed to a new English project called ‘The Power of reading’.</a:t>
            </a:r>
          </a:p>
          <a:p>
            <a:pPr eaLnBrk="1" hangingPunct="1">
              <a:lnSpc>
                <a:spcPct val="84000"/>
              </a:lnSpc>
              <a:buClr>
                <a:srgbClr val="696A64"/>
              </a:buClr>
            </a:pPr>
            <a:r>
              <a:rPr lang="en-GB" altLang="en-US" sz="2400" dirty="0" smtClean="0">
                <a:latin typeface="Letter-join Plus 36" panose="02000505000000020003" pitchFamily="50" charset="0"/>
              </a:rPr>
              <a:t>The Power of Reading is a school development project which engages teachers and children in the English curriculum through using high quality books and proven teaching approaches. The project offers multi-layered professional development drawing on Centre for Literacy in Primary Education's (CLPE's) highly regarded classroom-based research and experience of working with teachers. The Power of Reading project combines the use of outstanding books for teachers and children with an approach to teaching the English curriculum that is creative, engaging and develops a love of literacy</a:t>
            </a:r>
            <a:r>
              <a:rPr lang="en-GB" altLang="en-US" sz="2400" dirty="0" smtClean="0">
                <a:latin typeface="Letter-join Plus 36" panose="02000505000000020003" pitchFamily="50" charset="0"/>
              </a:rPr>
              <a:t>.</a:t>
            </a:r>
            <a:endParaRPr lang="en-GB" altLang="en-US" sz="2400" dirty="0" smtClean="0">
              <a:latin typeface="Letter-join Plus 36" panose="02000505000000020003" pitchFamily="50" charset="0"/>
            </a:endParaRPr>
          </a:p>
        </p:txBody>
      </p:sp>
    </p:spTree>
    <p:extLst>
      <p:ext uri="{BB962C8B-B14F-4D97-AF65-F5344CB8AC3E}">
        <p14:creationId xmlns:p14="http://schemas.microsoft.com/office/powerpoint/2010/main" val="37068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3552" y="-459432"/>
            <a:ext cx="7200900" cy="1485900"/>
          </a:xfrm>
        </p:spPr>
        <p:txBody>
          <a:bodyPr/>
          <a:lstStyle/>
          <a:p>
            <a:pPr algn="ctr" eaLnBrk="1" hangingPunct="1"/>
            <a:r>
              <a:rPr lang="en-GB" altLang="en-US" u="sng" dirty="0" smtClean="0">
                <a:latin typeface="Letter-join Plus 36" panose="02000505000000020003" pitchFamily="50" charset="0"/>
              </a:rPr>
              <a:t>Maths Mastery</a:t>
            </a:r>
          </a:p>
        </p:txBody>
      </p:sp>
      <p:sp>
        <p:nvSpPr>
          <p:cNvPr id="25603" name="Rectangle 3"/>
          <p:cNvSpPr>
            <a:spLocks noGrp="1" noChangeArrowheads="1"/>
          </p:cNvSpPr>
          <p:nvPr>
            <p:ph idx="1"/>
          </p:nvPr>
        </p:nvSpPr>
        <p:spPr>
          <a:xfrm>
            <a:off x="1775520" y="1026468"/>
            <a:ext cx="8064896" cy="4896544"/>
          </a:xfrm>
        </p:spPr>
        <p:txBody>
          <a:bodyPr rtlCol="0">
            <a:normAutofit lnSpcReduction="10000"/>
          </a:bodyPr>
          <a:lstStyle/>
          <a:p>
            <a:pPr eaLnBrk="1" fontAlgn="auto" hangingPunct="1">
              <a:buClr>
                <a:schemeClr val="accent1">
                  <a:lumMod val="75000"/>
                </a:schemeClr>
              </a:buClr>
              <a:buFont typeface="Franklin Gothic Book" charset="0"/>
              <a:buChar char="■"/>
              <a:defRPr/>
            </a:pPr>
            <a:r>
              <a:rPr lang="en-GB" sz="2400" i="1" dirty="0" smtClean="0">
                <a:latin typeface="Letter-join Plus 36" panose="02000505000000020003" pitchFamily="50" charset="0"/>
                <a:ea typeface="ＭＳ Ｐゴシック" charset="0"/>
              </a:rPr>
              <a:t>Mathematics </a:t>
            </a:r>
            <a:r>
              <a:rPr lang="en-GB" sz="2400" i="1" dirty="0">
                <a:latin typeface="Letter-join Plus 36" panose="02000505000000020003" pitchFamily="50" charset="0"/>
                <a:ea typeface="ＭＳ Ｐゴシック" charset="0"/>
              </a:rPr>
              <a:t>Mastery is a not-for-profit organisation. Their </a:t>
            </a:r>
            <a:r>
              <a:rPr lang="en-GB" sz="2400" dirty="0">
                <a:latin typeface="Letter-join Plus 36" panose="02000505000000020003" pitchFamily="50" charset="0"/>
                <a:ea typeface="ＭＳ Ｐゴシック" charset="0"/>
              </a:rPr>
              <a:t>vision is for every child to enjoy and succeed in mathematics, regardless of background. Their Mission is to transform mathematics education in the UK. They work in partnership to empower and equip schools to deliver world-class mathematics teaching.</a:t>
            </a:r>
          </a:p>
          <a:p>
            <a:pPr eaLnBrk="1" fontAlgn="auto" hangingPunct="1">
              <a:buClr>
                <a:schemeClr val="accent1">
                  <a:lumMod val="75000"/>
                </a:schemeClr>
              </a:buClr>
              <a:buFont typeface="Franklin Gothic Book" charset="0"/>
              <a:buChar char="■"/>
              <a:defRPr/>
            </a:pPr>
            <a:r>
              <a:rPr lang="en-GB" sz="2400" dirty="0">
                <a:latin typeface="Letter-join Plus 36" panose="02000505000000020003" pitchFamily="50" charset="0"/>
                <a:ea typeface="ＭＳ Ｐゴシック" charset="0"/>
              </a:rPr>
              <a:t>Mathematics Mastery schools want every child to succeed in maths, no matter what their backgrounds and starting points and we do believe at </a:t>
            </a:r>
            <a:r>
              <a:rPr lang="en-GB" sz="2400" dirty="0" smtClean="0">
                <a:latin typeface="Letter-join Plus 36" panose="02000505000000020003" pitchFamily="50" charset="0"/>
                <a:ea typeface="ＭＳ Ｐゴシック" charset="0"/>
              </a:rPr>
              <a:t>Heathcote </a:t>
            </a:r>
            <a:r>
              <a:rPr lang="en-GB" sz="2400" dirty="0">
                <a:latin typeface="Letter-join Plus 36" panose="02000505000000020003" pitchFamily="50" charset="0"/>
                <a:ea typeface="ＭＳ Ｐゴシック" charset="0"/>
              </a:rPr>
              <a:t>that success in mathematics for every child is possible.</a:t>
            </a:r>
          </a:p>
          <a:p>
            <a:pPr>
              <a:buFont typeface="Franklin Gothic Book" charset="0"/>
              <a:buChar char="■"/>
              <a:defRPr/>
            </a:pPr>
            <a:r>
              <a:rPr lang="en-GB" sz="2400" dirty="0">
                <a:latin typeface="Letter-join Plus 36" panose="02000505000000020003" pitchFamily="50" charset="0"/>
                <a:ea typeface="ＭＳ Ｐゴシック" charset="0"/>
              </a:rPr>
              <a:t>Maths Mastery is in practice about teaching fewer topics but in greater depth.  Pupils are not going to be working through the curriculum more quickly, but going deeper into it.</a:t>
            </a:r>
          </a:p>
          <a:p>
            <a:pPr marL="0" indent="0">
              <a:buNone/>
              <a:defRPr/>
            </a:pPr>
            <a:endParaRPr lang="en-GB" b="1" dirty="0" smtClean="0">
              <a:latin typeface="Georgia" panose="02040502050405020303" pitchFamily="18" charset="0"/>
              <a:ea typeface="ＭＳ Ｐゴシック" charset="0"/>
              <a:cs typeface="+mn-cs"/>
            </a:endParaRPr>
          </a:p>
          <a:p>
            <a:pPr eaLnBrk="1" fontAlgn="auto" hangingPunct="1">
              <a:buClr>
                <a:schemeClr val="accent1">
                  <a:lumMod val="75000"/>
                </a:schemeClr>
              </a:buClr>
              <a:buFont typeface="Franklin Gothic Book" charset="0"/>
              <a:buChar char="■"/>
              <a:defRPr/>
            </a:pPr>
            <a:endParaRPr lang="en-GB" dirty="0" smtClean="0">
              <a:latin typeface="Georgia" panose="02040502050405020303" pitchFamily="18" charset="0"/>
              <a:ea typeface="ＭＳ Ｐゴシック" charset="0"/>
              <a:cs typeface="+mn-cs"/>
            </a:endParaRPr>
          </a:p>
          <a:p>
            <a:pPr eaLnBrk="1" fontAlgn="auto" hangingPunct="1">
              <a:buClr>
                <a:schemeClr val="accent1">
                  <a:lumMod val="75000"/>
                </a:schemeClr>
              </a:buClr>
              <a:buFont typeface="Franklin Gothic Book" charset="0"/>
              <a:buChar char="■"/>
              <a:defRPr/>
            </a:pPr>
            <a:endParaRPr lang="en-GB" dirty="0" smtClean="0">
              <a:latin typeface="Georgia" panose="02040502050405020303" pitchFamily="18" charset="0"/>
              <a:ea typeface="ＭＳ Ｐゴシック" charset="0"/>
              <a:cs typeface="+mn-cs"/>
            </a:endParaRPr>
          </a:p>
          <a:p>
            <a:pPr eaLnBrk="1" fontAlgn="auto" hangingPunct="1">
              <a:buClr>
                <a:schemeClr val="accent1">
                  <a:lumMod val="75000"/>
                </a:schemeClr>
              </a:buClr>
              <a:buFont typeface="Franklin Gothic Book" charset="0"/>
              <a:buChar char="■"/>
              <a:defRPr/>
            </a:pPr>
            <a:endParaRPr lang="en-GB" altLang="en-US" dirty="0" smtClean="0">
              <a:latin typeface="XCCW Joined 23a" panose="03050602040000000000" pitchFamily="66" charset="0"/>
              <a:ea typeface="+mn-ea"/>
              <a:cs typeface="+mn-cs"/>
            </a:endParaRPr>
          </a:p>
        </p:txBody>
      </p:sp>
    </p:spTree>
    <p:extLst>
      <p:ext uri="{BB962C8B-B14F-4D97-AF65-F5344CB8AC3E}">
        <p14:creationId xmlns:p14="http://schemas.microsoft.com/office/powerpoint/2010/main" val="127430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DE8BD18C-BB6B-4682-868D-83DA48E4EB75}" vid="{737B1A93-DF05-4E1D-9B85-4E3AAA23E5A4}"/>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tf03896101</Template>
  <TotalTime>30326</TotalTime>
  <Words>1537</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Arial</vt:lpstr>
      <vt:lpstr>Franklin Gothic Book</vt:lpstr>
      <vt:lpstr>Georgia</vt:lpstr>
      <vt:lpstr>Letter-join Plus 36</vt:lpstr>
      <vt:lpstr>Letterjoin-Air Plus 36</vt:lpstr>
      <vt:lpstr>Mangal</vt:lpstr>
      <vt:lpstr>Times New Roman</vt:lpstr>
      <vt:lpstr>Wingdings</vt:lpstr>
      <vt:lpstr>XCCW Joined 23a</vt:lpstr>
      <vt:lpstr>Children Friends 16x9</vt:lpstr>
      <vt:lpstr>Welcome to Year 1</vt:lpstr>
      <vt:lpstr>Start of the Day</vt:lpstr>
      <vt:lpstr>Rules and Rewards</vt:lpstr>
      <vt:lpstr>General</vt:lpstr>
      <vt:lpstr>Contacts</vt:lpstr>
      <vt:lpstr>P.E and Equipment</vt:lpstr>
      <vt:lpstr>Homework</vt:lpstr>
      <vt:lpstr>Power of Reading</vt:lpstr>
      <vt:lpstr>Maths Mastery</vt:lpstr>
      <vt:lpstr>School Trips</vt:lpstr>
      <vt:lpstr>Break times and Lunchtimes</vt:lpstr>
      <vt:lpstr>End of the Day</vt:lpstr>
      <vt:lpstr>SAFEGUARDING LEADERS</vt:lpstr>
      <vt:lpstr>SAFEGUARDING LEADERS</vt:lpstr>
      <vt:lpstr>SAFEGUARDING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Parents Welcome Meeting</dc:title>
  <dc:creator>Lara Jeffries</dc:creator>
  <cp:keywords/>
  <cp:lastModifiedBy>D Dillon HEA</cp:lastModifiedBy>
  <cp:revision>59</cp:revision>
  <cp:lastPrinted>2017-09-20T13:27:42Z</cp:lastPrinted>
  <dcterms:created xsi:type="dcterms:W3CDTF">2017-05-06T10:18:17Z</dcterms:created>
  <dcterms:modified xsi:type="dcterms:W3CDTF">2019-09-12T11:09:21Z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