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78" r:id="rId5"/>
    <p:sldId id="279" r:id="rId6"/>
    <p:sldId id="295" r:id="rId7"/>
    <p:sldId id="280" r:id="rId8"/>
    <p:sldId id="282" r:id="rId9"/>
    <p:sldId id="283" r:id="rId10"/>
    <p:sldId id="284"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Lawson HEA" initials="MLH" lastIdx="1" clrIdx="0">
    <p:extLst>
      <p:ext uri="{19B8F6BF-5375-455C-9EA6-DF929625EA0E}">
        <p15:presenceInfo xmlns:p15="http://schemas.microsoft.com/office/powerpoint/2012/main" userId="S-1-5-21-2879283742-4050561872-1295807617-26845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C0"/>
    <a:srgbClr val="256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B08B1-CB38-4392-8F77-0BFDFF4FAB60}" v="1339" dt="2020-06-24T07:52:46.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882" autoAdjust="0"/>
    <p:restoredTop sz="49017" autoAdjust="0"/>
  </p:normalViewPr>
  <p:slideViewPr>
    <p:cSldViewPr>
      <p:cViewPr varScale="1">
        <p:scale>
          <a:sx n="65" d="100"/>
          <a:sy n="65" d="100"/>
        </p:scale>
        <p:origin x="84" y="25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Martin HEA" userId="S::martin.l3@welearn365.com::ee3102e2-3d35-4e72-aa8c-9dfeafb026c0" providerId="AD" clId="Web-{FDBB08B1-CB38-4392-8F77-0BFDFF4FAB60}"/>
    <pc:docChg chg="modSld">
      <pc:chgData name="L Martin HEA" userId="S::martin.l3@welearn365.com::ee3102e2-3d35-4e72-aa8c-9dfeafb026c0" providerId="AD" clId="Web-{FDBB08B1-CB38-4392-8F77-0BFDFF4FAB60}" dt="2020-06-24T07:52:46.516" v="1337" actId="20577"/>
      <pc:docMkLst>
        <pc:docMk/>
      </pc:docMkLst>
      <pc:sldChg chg="modSp">
        <pc:chgData name="L Martin HEA" userId="S::martin.l3@welearn365.com::ee3102e2-3d35-4e72-aa8c-9dfeafb026c0" providerId="AD" clId="Web-{FDBB08B1-CB38-4392-8F77-0BFDFF4FAB60}" dt="2020-06-24T07:25:25.545" v="12" actId="20577"/>
        <pc:sldMkLst>
          <pc:docMk/>
          <pc:sldMk cId="3086750899" sldId="280"/>
        </pc:sldMkLst>
        <pc:spChg chg="mod">
          <ac:chgData name="L Martin HEA" userId="S::martin.l3@welearn365.com::ee3102e2-3d35-4e72-aa8c-9dfeafb026c0" providerId="AD" clId="Web-{FDBB08B1-CB38-4392-8F77-0BFDFF4FAB60}" dt="2020-06-24T07:25:25.545" v="12" actId="20577"/>
          <ac:spMkLst>
            <pc:docMk/>
            <pc:sldMk cId="3086750899" sldId="280"/>
            <ac:spMk id="9219" creationId="{00000000-0000-0000-0000-000000000000}"/>
          </ac:spMkLst>
        </pc:spChg>
      </pc:sldChg>
      <pc:sldChg chg="modSp">
        <pc:chgData name="L Martin HEA" userId="S::martin.l3@welearn365.com::ee3102e2-3d35-4e72-aa8c-9dfeafb026c0" providerId="AD" clId="Web-{FDBB08B1-CB38-4392-8F77-0BFDFF4FAB60}" dt="2020-06-24T07:25:46.389" v="18" actId="20577"/>
        <pc:sldMkLst>
          <pc:docMk/>
          <pc:sldMk cId="126351011" sldId="281"/>
        </pc:sldMkLst>
        <pc:spChg chg="mod">
          <ac:chgData name="L Martin HEA" userId="S::martin.l3@welearn365.com::ee3102e2-3d35-4e72-aa8c-9dfeafb026c0" providerId="AD" clId="Web-{FDBB08B1-CB38-4392-8F77-0BFDFF4FAB60}" dt="2020-06-24T07:25:46.389" v="18" actId="20577"/>
          <ac:spMkLst>
            <pc:docMk/>
            <pc:sldMk cId="126351011" sldId="281"/>
            <ac:spMk id="10243" creationId="{00000000-0000-0000-0000-000000000000}"/>
          </ac:spMkLst>
        </pc:spChg>
      </pc:sldChg>
      <pc:sldChg chg="modSp">
        <pc:chgData name="L Martin HEA" userId="S::martin.l3@welearn365.com::ee3102e2-3d35-4e72-aa8c-9dfeafb026c0" providerId="AD" clId="Web-{FDBB08B1-CB38-4392-8F77-0BFDFF4FAB60}" dt="2020-06-24T07:29:22.387" v="458" actId="20577"/>
        <pc:sldMkLst>
          <pc:docMk/>
          <pc:sldMk cId="435309308" sldId="283"/>
        </pc:sldMkLst>
        <pc:spChg chg="mod">
          <ac:chgData name="L Martin HEA" userId="S::martin.l3@welearn365.com::ee3102e2-3d35-4e72-aa8c-9dfeafb026c0" providerId="AD" clId="Web-{FDBB08B1-CB38-4392-8F77-0BFDFF4FAB60}" dt="2020-06-24T07:29:22.387" v="458" actId="20577"/>
          <ac:spMkLst>
            <pc:docMk/>
            <pc:sldMk cId="435309308" sldId="283"/>
            <ac:spMk id="12291" creationId="{00000000-0000-0000-0000-000000000000}"/>
          </ac:spMkLst>
        </pc:spChg>
      </pc:sldChg>
      <pc:sldChg chg="modSp">
        <pc:chgData name="L Martin HEA" userId="S::martin.l3@welearn365.com::ee3102e2-3d35-4e72-aa8c-9dfeafb026c0" providerId="AD" clId="Web-{FDBB08B1-CB38-4392-8F77-0BFDFF4FAB60}" dt="2020-06-24T07:52:31.578" v="1335" actId="20577"/>
        <pc:sldMkLst>
          <pc:docMk/>
          <pc:sldMk cId="2086585455" sldId="292"/>
        </pc:sldMkLst>
        <pc:spChg chg="mod">
          <ac:chgData name="L Martin HEA" userId="S::martin.l3@welearn365.com::ee3102e2-3d35-4e72-aa8c-9dfeafb026c0" providerId="AD" clId="Web-{FDBB08B1-CB38-4392-8F77-0BFDFF4FAB60}" dt="2020-06-24T07:52:31.578" v="1335" actId="20577"/>
          <ac:spMkLst>
            <pc:docMk/>
            <pc:sldMk cId="2086585455" sldId="292"/>
            <ac:spMk id="4099" creationId="{00000000-0000-0000-0000-000000000000}"/>
          </ac:spMkLst>
        </pc:spChg>
        <pc:picChg chg="mod">
          <ac:chgData name="L Martin HEA" userId="S::martin.l3@welearn365.com::ee3102e2-3d35-4e72-aa8c-9dfeafb026c0" providerId="AD" clId="Web-{FDBB08B1-CB38-4392-8F77-0BFDFF4FAB60}" dt="2020-06-24T07:51:28.514" v="1230" actId="1076"/>
          <ac:picMkLst>
            <pc:docMk/>
            <pc:sldMk cId="2086585455" sldId="292"/>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7/3/2020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7/3/2020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Drag picture to placeholder or click icon to add</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7/3/2020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7/3/2020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7/3/2020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7/3/2020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7/3/2020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7/3/2020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http://smartfile.s3.amazonaws.com/f389b1522b2597f998b5fdfbae3672f5/uploads/2018/11/140328412-352-k951564.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dmin2056@welearn365.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95600" y="404664"/>
            <a:ext cx="6272212" cy="2098675"/>
          </a:xfrm>
        </p:spPr>
        <p:txBody>
          <a:bodyPr rtlCol="0">
            <a:normAutofit/>
          </a:bodyPr>
          <a:lstStyle/>
          <a:p>
            <a:pPr>
              <a:defRPr/>
            </a:pPr>
            <a:r>
              <a:rPr lang="en-GB" altLang="en-US" sz="4800" dirty="0">
                <a:latin typeface="Letter-join Plus 36" panose="02000505000000020003" pitchFamily="50" charset="0"/>
              </a:rPr>
              <a:t>Welcome to Year 3</a:t>
            </a:r>
            <a:br>
              <a:rPr lang="en-GB" altLang="en-US" sz="4800" dirty="0">
                <a:latin typeface="Letter-join Plus 36" panose="02000505000000020003" pitchFamily="50" charset="0"/>
              </a:rPr>
            </a:br>
            <a:r>
              <a:rPr lang="en-GB" altLang="en-US" sz="4800" dirty="0">
                <a:latin typeface="Letter-join Plus 36" panose="02000505000000020003" pitchFamily="50" charset="0"/>
              </a:rPr>
              <a:t>Hazel Class</a:t>
            </a:r>
          </a:p>
        </p:txBody>
      </p:sp>
      <p:sp>
        <p:nvSpPr>
          <p:cNvPr id="7171" name="Rectangle 3"/>
          <p:cNvSpPr>
            <a:spLocks noGrp="1" noChangeArrowheads="1"/>
          </p:cNvSpPr>
          <p:nvPr>
            <p:ph type="subTitle" idx="1"/>
          </p:nvPr>
        </p:nvSpPr>
        <p:spPr>
          <a:xfrm>
            <a:off x="3431704" y="2503339"/>
            <a:ext cx="6048672" cy="2881312"/>
          </a:xfrm>
        </p:spPr>
        <p:txBody>
          <a:bodyPr>
            <a:normAutofit/>
          </a:bodyPr>
          <a:lstStyle/>
          <a:p>
            <a:pPr eaLnBrk="1" hangingPunct="1">
              <a:spcBef>
                <a:spcPct val="0"/>
              </a:spcBef>
              <a:spcAft>
                <a:spcPct val="0"/>
              </a:spcAft>
            </a:pPr>
            <a:endParaRPr lang="en-GB" altLang="en-US" dirty="0"/>
          </a:p>
          <a:p>
            <a:pPr eaLnBrk="1" hangingPunct="1">
              <a:spcBef>
                <a:spcPct val="0"/>
              </a:spcBef>
              <a:spcAft>
                <a:spcPct val="0"/>
              </a:spcAft>
            </a:pPr>
            <a:endParaRPr lang="en-GB" altLang="en-US" dirty="0">
              <a:latin typeface="Letter-join Plus 36" panose="02000505000000020003" pitchFamily="50" charset="0"/>
            </a:endParaRPr>
          </a:p>
          <a:p>
            <a:pPr eaLnBrk="1" hangingPunct="1">
              <a:spcBef>
                <a:spcPct val="0"/>
              </a:spcBef>
              <a:spcAft>
                <a:spcPct val="0"/>
              </a:spcAft>
            </a:pPr>
            <a:endParaRPr lang="en-GB" altLang="en-US" dirty="0">
              <a:latin typeface="Letter-join Plus 36" panose="02000505000000020003" pitchFamily="50" charset="0"/>
            </a:endParaRPr>
          </a:p>
          <a:p>
            <a:pPr eaLnBrk="1" hangingPunct="1">
              <a:spcBef>
                <a:spcPct val="0"/>
              </a:spcBef>
              <a:spcAft>
                <a:spcPct val="0"/>
              </a:spcAft>
            </a:pPr>
            <a:r>
              <a:rPr lang="en-GB" altLang="en-US" sz="3200" dirty="0">
                <a:latin typeface="Letter-join Plus 36" panose="02000505000000020003" pitchFamily="50" charset="0"/>
              </a:rPr>
              <a:t>Mr Whatson, Mrs Forest &amp;</a:t>
            </a:r>
          </a:p>
          <a:p>
            <a:pPr eaLnBrk="1" hangingPunct="1">
              <a:spcBef>
                <a:spcPct val="0"/>
              </a:spcBef>
              <a:spcAft>
                <a:spcPct val="0"/>
              </a:spcAft>
            </a:pPr>
            <a:r>
              <a:rPr lang="en-GB" altLang="en-US" sz="3200" dirty="0">
                <a:latin typeface="Letter-join Plus 36" panose="02000505000000020003" pitchFamily="50" charset="0"/>
              </a:rPr>
              <a:t>Miss Chadwick</a:t>
            </a:r>
          </a:p>
          <a:p>
            <a:pPr eaLnBrk="1" hangingPunct="1">
              <a:spcBef>
                <a:spcPct val="0"/>
              </a:spcBef>
              <a:spcAft>
                <a:spcPct val="0"/>
              </a:spcAft>
            </a:pPr>
            <a:endParaRPr lang="en-GB" altLang="en-US" sz="2800" dirty="0">
              <a:latin typeface="Letter-join Plus 36" panose="02000505000000020003" pitchFamily="50" charset="0"/>
            </a:endParaRPr>
          </a:p>
          <a:p>
            <a:pPr eaLnBrk="1" hangingPunct="1">
              <a:spcBef>
                <a:spcPct val="0"/>
              </a:spcBef>
              <a:spcAft>
                <a:spcPct val="0"/>
              </a:spcAft>
            </a:pPr>
            <a:r>
              <a:rPr lang="en-GB" altLang="en-US" sz="2800" b="1" dirty="0">
                <a:latin typeface="Letter-join Plus 36" panose="02000505000000020003" pitchFamily="50" charset="0"/>
              </a:rPr>
              <a:t>  </a:t>
            </a:r>
            <a:endParaRPr lang="en-GB" altLang="en-US" sz="3600" b="1" dirty="0">
              <a:latin typeface="Letter-join Plus 36" panose="02000505000000020003" pitchFamily="50" charset="0"/>
            </a:endParaRPr>
          </a:p>
        </p:txBody>
      </p:sp>
      <p:pic>
        <p:nvPicPr>
          <p:cNvPr id="2" name="Picture 1">
            <a:extLst>
              <a:ext uri="{FF2B5EF4-FFF2-40B4-BE49-F238E27FC236}">
                <a16:creationId xmlns:a16="http://schemas.microsoft.com/office/drawing/2014/main" id="{2D8E6886-6BEE-4219-A0D0-76111CFB15FD}"/>
              </a:ext>
            </a:extLst>
          </p:cNvPr>
          <p:cNvPicPr>
            <a:picLocks noChangeAspect="1"/>
          </p:cNvPicPr>
          <p:nvPr/>
        </p:nvPicPr>
        <p:blipFill>
          <a:blip r:embed="rId2"/>
          <a:stretch>
            <a:fillRect/>
          </a:stretch>
        </p:blipFill>
        <p:spPr>
          <a:xfrm>
            <a:off x="177160" y="2276872"/>
            <a:ext cx="2505334" cy="1872208"/>
          </a:xfrm>
          <a:prstGeom prst="rect">
            <a:avLst/>
          </a:prstGeom>
        </p:spPr>
      </p:pic>
    </p:spTree>
    <p:extLst>
      <p:ext uri="{BB962C8B-B14F-4D97-AF65-F5344CB8AC3E}">
        <p14:creationId xmlns:p14="http://schemas.microsoft.com/office/powerpoint/2010/main" val="26931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5914" y="36514"/>
            <a:ext cx="6797675" cy="1304925"/>
          </a:xfrm>
        </p:spPr>
        <p:txBody>
          <a:bodyPr/>
          <a:lstStyle/>
          <a:p>
            <a:pPr algn="ctr" eaLnBrk="1" hangingPunct="1"/>
            <a:r>
              <a:rPr lang="en-GB" altLang="en-US" u="sng" dirty="0">
                <a:latin typeface="Letter-join Plus 36" panose="02000505000000020003" pitchFamily="50" charset="0"/>
              </a:rPr>
              <a:t>Meet your new teacher- Mr Whatson</a:t>
            </a:r>
          </a:p>
        </p:txBody>
      </p:sp>
      <p:sp>
        <p:nvSpPr>
          <p:cNvPr id="4099" name="Rectangle 3"/>
          <p:cNvSpPr>
            <a:spLocks noGrp="1" noChangeArrowheads="1"/>
          </p:cNvSpPr>
          <p:nvPr>
            <p:ph idx="1"/>
          </p:nvPr>
        </p:nvSpPr>
        <p:spPr>
          <a:xfrm>
            <a:off x="1720854" y="836712"/>
            <a:ext cx="8221538" cy="5400675"/>
          </a:xfrm>
        </p:spPr>
        <p:txBody>
          <a:bodyPr rtlCol="0">
            <a:normAutofit fontScale="92500"/>
          </a:bodyPr>
          <a:lstStyle/>
          <a:p>
            <a:pPr marL="0" indent="0">
              <a:lnSpc>
                <a:spcPct val="120000"/>
              </a:lnSpc>
              <a:spcBef>
                <a:spcPts val="0"/>
              </a:spcBef>
              <a:buClr>
                <a:schemeClr val="accent1">
                  <a:lumMod val="75000"/>
                </a:schemeClr>
              </a:buClr>
              <a:buNone/>
              <a:defRPr/>
            </a:pPr>
            <a:endParaRPr lang="en-GB" altLang="en-US" sz="2400" dirty="0">
              <a:latin typeface="Letter-join Plus 36" panose="02000505000000020003"/>
            </a:endParaRPr>
          </a:p>
          <a:p>
            <a:pPr marL="0" indent="0">
              <a:lnSpc>
                <a:spcPct val="80000"/>
              </a:lnSpc>
              <a:spcBef>
                <a:spcPts val="0"/>
              </a:spcBef>
              <a:buClr>
                <a:schemeClr val="accent1">
                  <a:lumMod val="75000"/>
                </a:schemeClr>
              </a:buClr>
              <a:buNone/>
              <a:defRPr/>
            </a:pPr>
            <a:r>
              <a:rPr lang="en-GB" altLang="en-US" sz="2400" dirty="0">
                <a:latin typeface="Letter-join Plus 36" panose="02000505000000020003"/>
              </a:rPr>
              <a:t>Welcome to Hazel Class! My name is Mr Whatson and I will be your teacher next year. I am really looking forward to teaching you and getting up to some fun and exciting activities. We are going to be incredibly lucky next year, because we </a:t>
            </a:r>
            <a:r>
              <a:rPr lang="en-GB" altLang="en-US" sz="2400" dirty="0" smtClean="0">
                <a:latin typeface="Letter-join Plus 36" panose="02000505000000020003"/>
              </a:rPr>
              <a:t>will hopefully </a:t>
            </a:r>
            <a:r>
              <a:rPr lang="en-GB" altLang="en-US" sz="2400" dirty="0">
                <a:latin typeface="Letter-join Plus 36" panose="02000505000000020003"/>
              </a:rPr>
              <a:t>be moving into the new part of the school after Christmas! </a:t>
            </a:r>
            <a:r>
              <a:rPr lang="en-GB" altLang="en-US" sz="2400" dirty="0">
                <a:latin typeface="Letter-join Plus 36" panose="02000505000000020003"/>
                <a:sym typeface="Wingdings" panose="05000000000000000000" pitchFamily="2" charset="2"/>
              </a:rPr>
              <a:t> </a:t>
            </a:r>
            <a:endParaRPr lang="en-GB" altLang="en-US" sz="2400" dirty="0">
              <a:latin typeface="Letter-join Plus 36" panose="02000505000000020003"/>
            </a:endParaRPr>
          </a:p>
          <a:p>
            <a:pPr marL="0" indent="0">
              <a:lnSpc>
                <a:spcPct val="80000"/>
              </a:lnSpc>
              <a:spcBef>
                <a:spcPts val="0"/>
              </a:spcBef>
              <a:buClr>
                <a:schemeClr val="accent1">
                  <a:lumMod val="75000"/>
                </a:schemeClr>
              </a:buClr>
              <a:buNone/>
              <a:defRPr/>
            </a:pPr>
            <a:endParaRPr lang="en-GB" altLang="en-US" sz="2400" dirty="0">
              <a:latin typeface="Letter-join Plus 36" panose="02000505000000020003"/>
            </a:endParaRPr>
          </a:p>
          <a:p>
            <a:pPr marL="0" indent="0">
              <a:lnSpc>
                <a:spcPct val="80000"/>
              </a:lnSpc>
              <a:spcBef>
                <a:spcPts val="0"/>
              </a:spcBef>
              <a:buClr>
                <a:schemeClr val="accent1">
                  <a:lumMod val="75000"/>
                </a:schemeClr>
              </a:buClr>
              <a:buNone/>
              <a:defRPr/>
            </a:pPr>
            <a:r>
              <a:rPr lang="en-GB" altLang="en-US" sz="2400" dirty="0">
                <a:solidFill>
                  <a:srgbClr val="00B050"/>
                </a:solidFill>
                <a:latin typeface="Letter-join Plus 36" panose="02000505000000020003"/>
              </a:rPr>
              <a:t>Facts about Mr Whatson:</a:t>
            </a:r>
          </a:p>
          <a:p>
            <a:pPr marL="0" indent="0">
              <a:lnSpc>
                <a:spcPct val="80000"/>
              </a:lnSpc>
              <a:spcBef>
                <a:spcPts val="0"/>
              </a:spcBef>
              <a:buClr>
                <a:schemeClr val="accent1">
                  <a:lumMod val="75000"/>
                </a:schemeClr>
              </a:buClr>
              <a:buNone/>
              <a:defRPr/>
            </a:pPr>
            <a:endParaRPr lang="en-GB" altLang="en-US" sz="2400" dirty="0">
              <a:solidFill>
                <a:srgbClr val="00B050"/>
              </a:solidFill>
              <a:latin typeface="Letter-join Plus 36" panose="02000505000000020003"/>
            </a:endParaRPr>
          </a:p>
          <a:p>
            <a:pPr>
              <a:lnSpc>
                <a:spcPct val="100000"/>
              </a:lnSpc>
              <a:spcBef>
                <a:spcPts val="0"/>
              </a:spcBef>
              <a:buClr>
                <a:schemeClr val="accent1">
                  <a:lumMod val="75000"/>
                </a:schemeClr>
              </a:buClr>
              <a:defRPr/>
            </a:pPr>
            <a:r>
              <a:rPr lang="en-GB" altLang="en-US" sz="2400" dirty="0">
                <a:solidFill>
                  <a:srgbClr val="7030A0"/>
                </a:solidFill>
                <a:latin typeface="Letter-join Plus 36" panose="02000505000000020003"/>
              </a:rPr>
              <a:t>I love sports! All of them. Especially: football and going to the gym!</a:t>
            </a:r>
          </a:p>
          <a:p>
            <a:pPr>
              <a:lnSpc>
                <a:spcPct val="100000"/>
              </a:lnSpc>
              <a:spcBef>
                <a:spcPts val="0"/>
              </a:spcBef>
              <a:buClr>
                <a:schemeClr val="accent1">
                  <a:lumMod val="75000"/>
                </a:schemeClr>
              </a:buClr>
              <a:defRPr/>
            </a:pPr>
            <a:r>
              <a:rPr lang="en-GB" altLang="en-US" sz="2400" dirty="0">
                <a:solidFill>
                  <a:srgbClr val="FF0000"/>
                </a:solidFill>
                <a:latin typeface="Letter-join Plus 36" panose="02000505000000020003"/>
              </a:rPr>
              <a:t>I play the drums and have been in many bands. Rock &amp; Roll!</a:t>
            </a:r>
          </a:p>
          <a:p>
            <a:pPr>
              <a:lnSpc>
                <a:spcPct val="100000"/>
              </a:lnSpc>
              <a:spcBef>
                <a:spcPts val="0"/>
              </a:spcBef>
              <a:buClr>
                <a:schemeClr val="accent1">
                  <a:lumMod val="75000"/>
                </a:schemeClr>
              </a:buClr>
              <a:defRPr/>
            </a:pPr>
            <a:r>
              <a:rPr lang="en-GB" altLang="en-US" sz="2400" dirty="0">
                <a:solidFill>
                  <a:srgbClr val="00B050"/>
                </a:solidFill>
                <a:latin typeface="Letter-join Plus 36" panose="02000505000000020003"/>
              </a:rPr>
              <a:t>I love reading and can’t wait to share some great stories with you in our book corner!</a:t>
            </a:r>
          </a:p>
          <a:p>
            <a:pPr>
              <a:lnSpc>
                <a:spcPct val="100000"/>
              </a:lnSpc>
              <a:spcBef>
                <a:spcPts val="0"/>
              </a:spcBef>
              <a:buClr>
                <a:schemeClr val="accent1">
                  <a:lumMod val="75000"/>
                </a:schemeClr>
              </a:buClr>
              <a:defRPr/>
            </a:pPr>
            <a:r>
              <a:rPr lang="en-GB" altLang="en-US" sz="2400" dirty="0">
                <a:solidFill>
                  <a:srgbClr val="C00000"/>
                </a:solidFill>
                <a:latin typeface="Letter-join Plus 36" panose="02000505000000020003"/>
              </a:rPr>
              <a:t>I love food! All food. But aim to eat a balanced and healthy diet and not too much cake and chocolate </a:t>
            </a:r>
            <a:r>
              <a:rPr lang="en-GB" altLang="en-US" sz="2400" dirty="0">
                <a:solidFill>
                  <a:srgbClr val="C00000"/>
                </a:solidFill>
                <a:latin typeface="Letter-join Plus 36" panose="02000505000000020003"/>
                <a:sym typeface="Wingdings" panose="05000000000000000000" pitchFamily="2" charset="2"/>
              </a:rPr>
              <a:t> </a:t>
            </a:r>
          </a:p>
          <a:p>
            <a:pPr>
              <a:lnSpc>
                <a:spcPct val="100000"/>
              </a:lnSpc>
              <a:spcBef>
                <a:spcPts val="0"/>
              </a:spcBef>
              <a:buClr>
                <a:schemeClr val="accent1">
                  <a:lumMod val="75000"/>
                </a:schemeClr>
              </a:buClr>
              <a:defRPr/>
            </a:pPr>
            <a:r>
              <a:rPr lang="en-GB" altLang="en-US" sz="2400" dirty="0">
                <a:solidFill>
                  <a:srgbClr val="002060"/>
                </a:solidFill>
                <a:latin typeface="Letter-join Plus 36" panose="02000505000000020003"/>
              </a:rPr>
              <a:t>I have a little boy called Woody, just like in Toy Story. </a:t>
            </a:r>
          </a:p>
        </p:txBody>
      </p:sp>
      <p:pic>
        <p:nvPicPr>
          <p:cNvPr id="3" name="Picture 2">
            <a:extLst>
              <a:ext uri="{FF2B5EF4-FFF2-40B4-BE49-F238E27FC236}">
                <a16:creationId xmlns:a16="http://schemas.microsoft.com/office/drawing/2014/main" id="{B256680A-16CC-47D4-BEEE-816E92C3A2CF}"/>
              </a:ext>
            </a:extLst>
          </p:cNvPr>
          <p:cNvPicPr>
            <a:picLocks noChangeAspect="1"/>
          </p:cNvPicPr>
          <p:nvPr/>
        </p:nvPicPr>
        <p:blipFill rotWithShape="1">
          <a:blip r:embed="rId2"/>
          <a:srcRect l="11801" r="8400"/>
          <a:stretch/>
        </p:blipFill>
        <p:spPr>
          <a:xfrm rot="16200000">
            <a:off x="9290042" y="1168273"/>
            <a:ext cx="2997214" cy="1832452"/>
          </a:xfrm>
          <a:prstGeom prst="rect">
            <a:avLst/>
          </a:prstGeom>
        </p:spPr>
      </p:pic>
      <p:pic>
        <p:nvPicPr>
          <p:cNvPr id="7" name="Picture 6">
            <a:extLst>
              <a:ext uri="{FF2B5EF4-FFF2-40B4-BE49-F238E27FC236}">
                <a16:creationId xmlns:a16="http://schemas.microsoft.com/office/drawing/2014/main" id="{C8327345-F725-47D3-91C0-06162030A739}"/>
              </a:ext>
            </a:extLst>
          </p:cNvPr>
          <p:cNvPicPr>
            <a:picLocks noChangeAspect="1"/>
          </p:cNvPicPr>
          <p:nvPr/>
        </p:nvPicPr>
        <p:blipFill>
          <a:blip r:embed="rId3"/>
          <a:stretch>
            <a:fillRect/>
          </a:stretch>
        </p:blipFill>
        <p:spPr>
          <a:xfrm>
            <a:off x="330588" y="191837"/>
            <a:ext cx="1390266" cy="1038930"/>
          </a:xfrm>
          <a:prstGeom prst="rect">
            <a:avLst/>
          </a:prstGeom>
        </p:spPr>
      </p:pic>
    </p:spTree>
    <p:extLst>
      <p:ext uri="{BB962C8B-B14F-4D97-AF65-F5344CB8AC3E}">
        <p14:creationId xmlns:p14="http://schemas.microsoft.com/office/powerpoint/2010/main" val="1280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808" y="71459"/>
            <a:ext cx="2162078" cy="549229"/>
          </a:xfrm>
          <a:solidFill>
            <a:schemeClr val="bg1">
              <a:lumMod val="95000"/>
            </a:schemeClr>
          </a:solidFill>
        </p:spPr>
        <p:txBody>
          <a:bodyPr/>
          <a:lstStyle/>
          <a:p>
            <a:pPr algn="ctr"/>
            <a:r>
              <a:rPr lang="en-GB" b="1" u="sng" dirty="0">
                <a:solidFill>
                  <a:srgbClr val="002060"/>
                </a:solidFill>
              </a:rPr>
              <a:t>Meet</a:t>
            </a:r>
            <a:r>
              <a:rPr lang="en-GB" b="1" dirty="0">
                <a:solidFill>
                  <a:srgbClr val="002060"/>
                </a:solidFill>
              </a:rPr>
              <a:t> </a:t>
            </a:r>
            <a:r>
              <a:rPr lang="en-GB" b="1" u="sng" dirty="0">
                <a:solidFill>
                  <a:srgbClr val="002060"/>
                </a:solidFill>
              </a:rPr>
              <a:t>our</a:t>
            </a:r>
            <a:r>
              <a:rPr lang="en-GB" b="1" dirty="0">
                <a:solidFill>
                  <a:srgbClr val="002060"/>
                </a:solidFill>
              </a:rPr>
              <a:t> </a:t>
            </a:r>
            <a:r>
              <a:rPr lang="en-GB" b="1" u="sng" dirty="0">
                <a:solidFill>
                  <a:srgbClr val="002060"/>
                </a:solidFill>
              </a:rPr>
              <a:t>team</a:t>
            </a:r>
          </a:p>
        </p:txBody>
      </p:sp>
      <p:sp>
        <p:nvSpPr>
          <p:cNvPr id="4" name="Text Placeholder 3"/>
          <p:cNvSpPr>
            <a:spLocks noGrp="1"/>
          </p:cNvSpPr>
          <p:nvPr>
            <p:ph type="body" sz="quarter" idx="14"/>
          </p:nvPr>
        </p:nvSpPr>
        <p:spPr>
          <a:xfrm>
            <a:off x="119336" y="3556972"/>
            <a:ext cx="4824536" cy="3096343"/>
          </a:xfrm>
          <a:solidFill>
            <a:schemeClr val="accent1">
              <a:lumMod val="20000"/>
              <a:lumOff val="80000"/>
            </a:schemeClr>
          </a:solidFill>
        </p:spPr>
        <p:txBody>
          <a:bodyPr>
            <a:normAutofit/>
          </a:bodyPr>
          <a:lstStyle/>
          <a:p>
            <a:r>
              <a:rPr lang="en-GB" dirty="0"/>
              <a:t>Miss Chadwick</a:t>
            </a:r>
          </a:p>
          <a:p>
            <a:r>
              <a:rPr lang="en-GB" sz="1600" dirty="0"/>
              <a:t>Hi everyone </a:t>
            </a:r>
            <a:r>
              <a:rPr lang="en-GB" sz="1600" dirty="0">
                <a:sym typeface="Wingdings" panose="05000000000000000000" pitchFamily="2" charset="2"/>
              </a:rPr>
              <a:t></a:t>
            </a:r>
            <a:r>
              <a:rPr lang="en-GB" sz="1600" dirty="0"/>
              <a:t> I can’t wait to get to know you all really well and help with your learning in year 3. Here’s a little about me…</a:t>
            </a:r>
          </a:p>
          <a:p>
            <a:r>
              <a:rPr lang="en-GB" sz="1600" dirty="0"/>
              <a:t>I love reading, Disney and dancing, and when I am not at school, you might find me as a Brownie leader or reading with a cup of tea. I too am scared of spiders though, so you might have to catch them for me!</a:t>
            </a:r>
          </a:p>
          <a:p>
            <a:r>
              <a:rPr lang="en-GB" sz="1600" dirty="0"/>
              <a:t>My favourite subjects are English and </a:t>
            </a:r>
            <a:r>
              <a:rPr lang="en-GB" sz="1600" dirty="0" smtClean="0"/>
              <a:t>Art.</a:t>
            </a:r>
            <a:endParaRPr lang="en-GB" sz="1600" dirty="0"/>
          </a:p>
          <a:p>
            <a:endParaRPr lang="en-GB" sz="1600" dirty="0"/>
          </a:p>
        </p:txBody>
      </p:sp>
      <p:pic>
        <p:nvPicPr>
          <p:cNvPr id="3" name="Picture 2"/>
          <p:cNvPicPr>
            <a:picLocks noChangeAspect="1"/>
          </p:cNvPicPr>
          <p:nvPr/>
        </p:nvPicPr>
        <p:blipFill>
          <a:blip r:embed="rId2"/>
          <a:stretch>
            <a:fillRect/>
          </a:stretch>
        </p:blipFill>
        <p:spPr>
          <a:xfrm>
            <a:off x="6504252" y="1065539"/>
            <a:ext cx="1906092" cy="2567930"/>
          </a:xfrm>
          <a:prstGeom prst="rect">
            <a:avLst/>
          </a:prstGeom>
        </p:spPr>
      </p:pic>
      <p:sp>
        <p:nvSpPr>
          <p:cNvPr id="6" name="Text Placeholder 5"/>
          <p:cNvSpPr>
            <a:spLocks noGrp="1"/>
          </p:cNvSpPr>
          <p:nvPr>
            <p:ph type="body" sz="quarter" idx="16"/>
          </p:nvPr>
        </p:nvSpPr>
        <p:spPr>
          <a:xfrm>
            <a:off x="5566714" y="3573016"/>
            <a:ext cx="5569845" cy="3096343"/>
          </a:xfrm>
          <a:solidFill>
            <a:schemeClr val="accent5">
              <a:lumMod val="40000"/>
              <a:lumOff val="60000"/>
            </a:schemeClr>
          </a:solidFill>
        </p:spPr>
        <p:txBody>
          <a:bodyPr>
            <a:normAutofit/>
          </a:bodyPr>
          <a:lstStyle/>
          <a:p>
            <a:r>
              <a:rPr lang="en-GB" dirty="0"/>
              <a:t>Mrs </a:t>
            </a:r>
            <a:r>
              <a:rPr lang="en-GB" dirty="0" smtClean="0"/>
              <a:t>Forrest</a:t>
            </a:r>
            <a:endParaRPr lang="en-GB" dirty="0"/>
          </a:p>
          <a:p>
            <a:r>
              <a:rPr lang="en-GB" sz="1400" dirty="0"/>
              <a:t>I am very excited about moving up with you to year 3. I know you all so well and I’m really pleased that I get to see you progress as much as you have done in another year! </a:t>
            </a:r>
          </a:p>
          <a:p>
            <a:r>
              <a:rPr lang="en-GB" sz="1400" dirty="0"/>
              <a:t>I can’t wait to learn all about chocolate! I think this will be my favourite topic </a:t>
            </a:r>
            <a:r>
              <a:rPr lang="en-GB" sz="1400" dirty="0">
                <a:sym typeface="Wingdings" panose="05000000000000000000" pitchFamily="2" charset="2"/>
              </a:rPr>
              <a:t></a:t>
            </a:r>
          </a:p>
          <a:p>
            <a:r>
              <a:rPr lang="en-GB" sz="1400" dirty="0"/>
              <a:t>I’m a good artist and I look forwards to helping you create some magical art pieces. </a:t>
            </a:r>
          </a:p>
        </p:txBody>
      </p:sp>
      <p:pic>
        <p:nvPicPr>
          <p:cNvPr id="5" name="Picture 4"/>
          <p:cNvPicPr>
            <a:picLocks noChangeAspect="1"/>
          </p:cNvPicPr>
          <p:nvPr/>
        </p:nvPicPr>
        <p:blipFill>
          <a:blip r:embed="rId3"/>
          <a:stretch>
            <a:fillRect/>
          </a:stretch>
        </p:blipFill>
        <p:spPr>
          <a:xfrm>
            <a:off x="1487488" y="1100676"/>
            <a:ext cx="2602463" cy="2472340"/>
          </a:xfrm>
          <a:prstGeom prst="rect">
            <a:avLst/>
          </a:prstGeom>
        </p:spPr>
      </p:pic>
    </p:spTree>
    <p:extLst>
      <p:ext uri="{BB962C8B-B14F-4D97-AF65-F5344CB8AC3E}">
        <p14:creationId xmlns:p14="http://schemas.microsoft.com/office/powerpoint/2010/main" val="37042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a:latin typeface="Letter-join Plus 36" panose="02000505000000020003" pitchFamily="50" charset="0"/>
              </a:rPr>
              <a:t>Learning in Year 3</a:t>
            </a:r>
          </a:p>
        </p:txBody>
      </p:sp>
      <p:sp>
        <p:nvSpPr>
          <p:cNvPr id="9219" name="Rectangle 3"/>
          <p:cNvSpPr>
            <a:spLocks noGrp="1" noChangeArrowheads="1"/>
          </p:cNvSpPr>
          <p:nvPr>
            <p:ph idx="1"/>
          </p:nvPr>
        </p:nvSpPr>
        <p:spPr>
          <a:xfrm>
            <a:off x="1415480" y="1202990"/>
            <a:ext cx="8568309" cy="4103687"/>
          </a:xfrm>
        </p:spPr>
        <p:txBody>
          <a:bodyPr vert="horz" lIns="91440" tIns="45720" rIns="91440" bIns="45720" rtlCol="0" anchor="t">
            <a:normAutofit/>
          </a:bodyPr>
          <a:lstStyle/>
          <a:p>
            <a:pPr marL="0" indent="0" algn="ctr">
              <a:buNone/>
            </a:pPr>
            <a:r>
              <a:rPr lang="en-GB" altLang="en-US" sz="2400" dirty="0">
                <a:latin typeface="Letter-join Plus 36"/>
              </a:rPr>
              <a:t>We have got lots of exciting things planned for next year. We will be learning all about different animals and which ones are fearsome predators! If we’re lucky we might meet some birds of prey! We’ll be travelling back in time to investigate the origins of chocolate, harnessing our super powers to become </a:t>
            </a:r>
            <a:r>
              <a:rPr lang="en-GB" altLang="en-US" sz="2400" dirty="0" smtClean="0">
                <a:latin typeface="Letter-join Plus 36"/>
              </a:rPr>
              <a:t>superheroes </a:t>
            </a:r>
            <a:r>
              <a:rPr lang="en-GB" altLang="en-US" sz="2400" dirty="0">
                <a:latin typeface="Letter-join Plus 36"/>
              </a:rPr>
              <a:t>and so much more. We will be diving into books, problem solving our way through maths, singing, dancing, painting, creating, investigating, exploring and much more!!  We will all need a well deserved rest come Friday night!</a:t>
            </a:r>
            <a:endParaRPr lang="en-GB" altLang="en-US" sz="2400" dirty="0">
              <a:latin typeface="Letter-join Plus 36" panose="02000505000000020003" pitchFamily="50" charset="0"/>
            </a:endParaRPr>
          </a:p>
          <a:p>
            <a:pPr marL="0" indent="0" eaLnBrk="1" hangingPunct="1">
              <a:lnSpc>
                <a:spcPct val="90000"/>
              </a:lnSpc>
              <a:buNone/>
            </a:pPr>
            <a:endParaRPr lang="en-GB" altLang="en-US" sz="2400" dirty="0">
              <a:latin typeface="Letter-join Plus 36" panose="02000505000000020003" pitchFamily="50" charset="0"/>
            </a:endParaRPr>
          </a:p>
        </p:txBody>
      </p:sp>
      <p:pic>
        <p:nvPicPr>
          <p:cNvPr id="8" name="Picture 7" descr="1EE37465">
            <a:extLst>
              <a:ext uri="{FF2B5EF4-FFF2-40B4-BE49-F238E27FC236}">
                <a16:creationId xmlns:a16="http://schemas.microsoft.com/office/drawing/2014/main" id="{46E5F5AC-5F0B-4A4B-BC4B-75569F9575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18" y="4011520"/>
            <a:ext cx="2016224" cy="1295157"/>
          </a:xfrm>
          <a:prstGeom prst="rect">
            <a:avLst/>
          </a:prstGeom>
          <a:noFill/>
          <a:ln>
            <a:noFill/>
          </a:ln>
        </p:spPr>
      </p:pic>
      <p:pic>
        <p:nvPicPr>
          <p:cNvPr id="9" name="Picture 8">
            <a:extLst>
              <a:ext uri="{FF2B5EF4-FFF2-40B4-BE49-F238E27FC236}">
                <a16:creationId xmlns:a16="http://schemas.microsoft.com/office/drawing/2014/main" id="{4B2CC8E1-8CA2-4B61-B168-5FB806EAF597}"/>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836193" y="2780346"/>
            <a:ext cx="2180501" cy="1487408"/>
          </a:xfrm>
          <a:prstGeom prst="rect">
            <a:avLst/>
          </a:prstGeom>
          <a:noFill/>
          <a:ln>
            <a:noFill/>
          </a:ln>
        </p:spPr>
      </p:pic>
      <p:pic>
        <p:nvPicPr>
          <p:cNvPr id="1026" name="Picture 2" descr="Image result for chocolate">
            <a:extLst>
              <a:ext uri="{FF2B5EF4-FFF2-40B4-BE49-F238E27FC236}">
                <a16:creationId xmlns:a16="http://schemas.microsoft.com/office/drawing/2014/main" id="{B97EF9D6-053B-4875-BEA9-F2925F08C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298" y="4481933"/>
            <a:ext cx="1905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8F1CDF1-DCF7-474D-854C-2E00C2E6C59F}"/>
              </a:ext>
            </a:extLst>
          </p:cNvPr>
          <p:cNvPicPr>
            <a:picLocks noChangeAspect="1"/>
          </p:cNvPicPr>
          <p:nvPr/>
        </p:nvPicPr>
        <p:blipFill>
          <a:blip r:embed="rId6"/>
          <a:stretch>
            <a:fillRect/>
          </a:stretch>
        </p:blipFill>
        <p:spPr>
          <a:xfrm>
            <a:off x="89393" y="141021"/>
            <a:ext cx="1421096" cy="1061969"/>
          </a:xfrm>
          <a:prstGeom prst="rect">
            <a:avLst/>
          </a:prstGeom>
        </p:spPr>
      </p:pic>
    </p:spTree>
    <p:extLst>
      <p:ext uri="{BB962C8B-B14F-4D97-AF65-F5344CB8AC3E}">
        <p14:creationId xmlns:p14="http://schemas.microsoft.com/office/powerpoint/2010/main" val="3086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8" y="71438"/>
            <a:ext cx="6121300" cy="693266"/>
          </a:xfrm>
        </p:spPr>
        <p:txBody>
          <a:bodyPr>
            <a:normAutofit fontScale="90000"/>
          </a:bodyPr>
          <a:lstStyle/>
          <a:p>
            <a:pPr algn="ctr" eaLnBrk="1" hangingPunct="1"/>
            <a:r>
              <a:rPr lang="en-GB" altLang="en-US" u="sng" dirty="0">
                <a:latin typeface="Letter-join Plus 36" panose="02000505000000020003" pitchFamily="50" charset="0"/>
              </a:rPr>
              <a:t>What will our classrooms look like?</a:t>
            </a:r>
          </a:p>
        </p:txBody>
      </p:sp>
      <p:sp>
        <p:nvSpPr>
          <p:cNvPr id="11267" name="Content Placeholder 2"/>
          <p:cNvSpPr>
            <a:spLocks noGrp="1"/>
          </p:cNvSpPr>
          <p:nvPr>
            <p:ph idx="1"/>
          </p:nvPr>
        </p:nvSpPr>
        <p:spPr>
          <a:xfrm>
            <a:off x="1631504" y="980728"/>
            <a:ext cx="8712968" cy="5400675"/>
          </a:xfrm>
        </p:spPr>
        <p:txBody>
          <a:bodyPr>
            <a:normAutofit/>
          </a:bodyPr>
          <a:lstStyle/>
          <a:p>
            <a:r>
              <a:rPr lang="en-GB" altLang="en-US" sz="2400" dirty="0">
                <a:latin typeface="Letter-join Plus 36" panose="02000505000000020003"/>
              </a:rPr>
              <a:t>Our classroom will be the current year 3 classroom. Next door to the one you are in now. It will look fairly similar with a few changes.</a:t>
            </a:r>
          </a:p>
          <a:p>
            <a:r>
              <a:rPr lang="en-GB" altLang="en-US" sz="2400" dirty="0">
                <a:latin typeface="Letter-join Plus 36" panose="02000505000000020003"/>
              </a:rPr>
              <a:t>After Christmas will be SO exciting for us, </a:t>
            </a:r>
            <a:r>
              <a:rPr lang="en-GB" altLang="en-US" sz="2400" dirty="0" smtClean="0">
                <a:latin typeface="Letter-join Plus 36" panose="02000505000000020003"/>
              </a:rPr>
              <a:t>if all goes to plan, and the new building is finished, we </a:t>
            </a:r>
            <a:r>
              <a:rPr lang="en-GB" altLang="en-US" sz="2400" dirty="0">
                <a:latin typeface="Letter-join Plus 36" panose="02000505000000020003"/>
              </a:rPr>
              <a:t>will have to move all our things to our brand new </a:t>
            </a:r>
            <a:r>
              <a:rPr lang="en-GB" altLang="en-US" sz="2400" dirty="0" smtClean="0">
                <a:latin typeface="Letter-join Plus 36" panose="02000505000000020003"/>
              </a:rPr>
              <a:t>classroom! </a:t>
            </a:r>
            <a:r>
              <a:rPr lang="en-GB" altLang="en-US" sz="2400" dirty="0" smtClean="0">
                <a:latin typeface="Letter-join Plus 36" panose="02000505000000020003"/>
                <a:sym typeface="Wingdings" panose="05000000000000000000" pitchFamily="2" charset="2"/>
              </a:rPr>
              <a:t> </a:t>
            </a:r>
          </a:p>
          <a:p>
            <a:r>
              <a:rPr lang="en-GB" altLang="en-US" sz="2400" dirty="0" smtClean="0">
                <a:latin typeface="Letter-join Plus 36" panose="02000505000000020003"/>
              </a:rPr>
              <a:t>You </a:t>
            </a:r>
            <a:r>
              <a:rPr lang="en-GB" altLang="en-US" sz="2400" dirty="0">
                <a:latin typeface="Letter-join Plus 36" panose="02000505000000020003"/>
              </a:rPr>
              <a:t>will sit in table groups and we will have a carpet space to help us with our learning. </a:t>
            </a:r>
          </a:p>
        </p:txBody>
      </p:sp>
    </p:spTree>
    <p:extLst>
      <p:ext uri="{BB962C8B-B14F-4D97-AF65-F5344CB8AC3E}">
        <p14:creationId xmlns:p14="http://schemas.microsoft.com/office/powerpoint/2010/main" val="13029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39566" y="116632"/>
            <a:ext cx="7200900" cy="909092"/>
          </a:xfrm>
        </p:spPr>
        <p:txBody>
          <a:bodyPr/>
          <a:lstStyle/>
          <a:p>
            <a:pPr algn="ctr" eaLnBrk="1" hangingPunct="1"/>
            <a:r>
              <a:rPr lang="en-GB" altLang="en-US" u="sng" dirty="0">
                <a:latin typeface="Letter-join Plus 36" panose="02000505000000020003" pitchFamily="50" charset="0"/>
              </a:rPr>
              <a:t>Summer Project</a:t>
            </a:r>
          </a:p>
        </p:txBody>
      </p:sp>
      <p:sp>
        <p:nvSpPr>
          <p:cNvPr id="12291" name="Rectangle 3"/>
          <p:cNvSpPr>
            <a:spLocks noGrp="1" noChangeArrowheads="1"/>
          </p:cNvSpPr>
          <p:nvPr>
            <p:ph idx="1"/>
          </p:nvPr>
        </p:nvSpPr>
        <p:spPr>
          <a:xfrm>
            <a:off x="1631504" y="1196752"/>
            <a:ext cx="9217024" cy="4679950"/>
          </a:xfrm>
        </p:spPr>
        <p:txBody>
          <a:bodyPr vert="horz" lIns="91440" tIns="45720" rIns="91440" bIns="45720" rtlCol="0" anchor="t">
            <a:normAutofit fontScale="92500" lnSpcReduction="10000"/>
          </a:bodyPr>
          <a:lstStyle/>
          <a:p>
            <a:pPr marL="0" indent="0" eaLnBrk="1" hangingPunct="1">
              <a:lnSpc>
                <a:spcPct val="80000"/>
              </a:lnSpc>
              <a:buNone/>
            </a:pPr>
            <a:r>
              <a:rPr lang="en-GB" altLang="en-US" sz="2400" dirty="0">
                <a:latin typeface="Letter-join Plus 36" panose="02000505000000020003" pitchFamily="50" charset="0"/>
              </a:rPr>
              <a:t>As we have been unable to do our traditional ‘move up’ day we thought it would be nice if you could complete a couple of activities at home over the summer.</a:t>
            </a:r>
          </a:p>
          <a:p>
            <a:pPr>
              <a:lnSpc>
                <a:spcPct val="80000"/>
              </a:lnSpc>
            </a:pPr>
            <a:r>
              <a:rPr lang="en-GB" altLang="en-US" sz="2400" b="1" dirty="0">
                <a:latin typeface="Letter-join Plus 36"/>
              </a:rPr>
              <a:t>Activity 1: </a:t>
            </a:r>
            <a:r>
              <a:rPr lang="en-GB" altLang="en-US" sz="2400" dirty="0">
                <a:latin typeface="Letter-join Plus 36"/>
              </a:rPr>
              <a:t>Create a ‘Who am I?’ poster – you could tell us about your favourite toys, food and games, what you like learning at school and what topics you are interested in.  What do you want us to know about you? It would be great if you could also draw a self portrait.</a:t>
            </a:r>
          </a:p>
          <a:p>
            <a:pPr>
              <a:lnSpc>
                <a:spcPct val="80000"/>
              </a:lnSpc>
            </a:pPr>
            <a:r>
              <a:rPr lang="en-GB" altLang="en-US" sz="2400" b="1" dirty="0">
                <a:latin typeface="Letter-join Plus 36"/>
              </a:rPr>
              <a:t>Activity 2:</a:t>
            </a:r>
            <a:r>
              <a:rPr lang="en-GB" altLang="en-US" sz="2400" dirty="0">
                <a:latin typeface="Letter-join Plus 36"/>
              </a:rPr>
              <a:t> Our class will be called Hazel Class. We will be the first Hazel Class in the whole school, ever! How exciting! I would like you to find a picture of a hazel tree and recreate it anyway you want. You can draw it, use paint, create it on the computer, use boxes and paper from around the house, you could even use materials outside, like sticks and leaves to create your picture.</a:t>
            </a:r>
            <a:endParaRPr lang="en-GB" altLang="en-US" sz="2400" dirty="0">
              <a:latin typeface="Letter-join Plus 36" panose="02000505000000020003" pitchFamily="50" charset="0"/>
            </a:endParaRPr>
          </a:p>
          <a:p>
            <a:pPr marL="0" indent="0">
              <a:lnSpc>
                <a:spcPct val="80000"/>
              </a:lnSpc>
              <a:buNone/>
            </a:pPr>
            <a:r>
              <a:rPr lang="en-GB" altLang="en-US" sz="2400" dirty="0">
                <a:latin typeface="Letter-join Plus 36"/>
              </a:rPr>
              <a:t>We can use these to create our first classroom displays when we return in September. </a:t>
            </a:r>
            <a:endParaRPr lang="en-GB" altLang="en-US" sz="2400" dirty="0">
              <a:latin typeface="Letter-join Plus 36" panose="02000505000000020003" pitchFamily="50" charset="0"/>
            </a:endParaRPr>
          </a:p>
        </p:txBody>
      </p:sp>
    </p:spTree>
    <p:extLst>
      <p:ext uri="{BB962C8B-B14F-4D97-AF65-F5344CB8AC3E}">
        <p14:creationId xmlns:p14="http://schemas.microsoft.com/office/powerpoint/2010/main" val="435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52700" y="115888"/>
            <a:ext cx="5991572" cy="576808"/>
          </a:xfrm>
        </p:spPr>
        <p:txBody>
          <a:bodyPr/>
          <a:lstStyle/>
          <a:p>
            <a:pPr algn="ctr" eaLnBrk="1" hangingPunct="1"/>
            <a:r>
              <a:rPr lang="en-GB" altLang="en-US" u="sng" dirty="0">
                <a:latin typeface="XCCW Joined 23a" pitchFamily="66" charset="0"/>
              </a:rPr>
              <a:t>Questions or Queries </a:t>
            </a:r>
          </a:p>
        </p:txBody>
      </p:sp>
      <p:sp>
        <p:nvSpPr>
          <p:cNvPr id="13315" name="Rectangle 3"/>
          <p:cNvSpPr>
            <a:spLocks noGrp="1" noChangeArrowheads="1"/>
          </p:cNvSpPr>
          <p:nvPr>
            <p:ph idx="1"/>
          </p:nvPr>
        </p:nvSpPr>
        <p:spPr>
          <a:xfrm>
            <a:off x="1948036" y="908720"/>
            <a:ext cx="7200900" cy="5545138"/>
          </a:xfrm>
        </p:spPr>
        <p:txBody>
          <a:bodyPr>
            <a:normAutofit/>
          </a:bodyPr>
          <a:lstStyle/>
          <a:p>
            <a:pPr marL="0" indent="0" eaLnBrk="1" hangingPunct="1">
              <a:lnSpc>
                <a:spcPct val="80000"/>
              </a:lnSpc>
              <a:buNone/>
            </a:pPr>
            <a:r>
              <a:rPr lang="en-GB" altLang="en-US" sz="2400" dirty="0">
                <a:latin typeface="Letter-join Plus 36" panose="02000505000000020003"/>
              </a:rPr>
              <a:t>We are happy to take any questions or queries you may have. </a:t>
            </a:r>
          </a:p>
          <a:p>
            <a:pPr marL="0" indent="0" eaLnBrk="1" hangingPunct="1">
              <a:lnSpc>
                <a:spcPct val="80000"/>
              </a:lnSpc>
              <a:buNone/>
            </a:pPr>
            <a:r>
              <a:rPr lang="en-GB" altLang="en-US" sz="2400" dirty="0">
                <a:latin typeface="Letter-join Plus 36" panose="02000505000000020003"/>
              </a:rPr>
              <a:t>If you see us in school please do not hesitate to wave and say hello. </a:t>
            </a:r>
          </a:p>
          <a:p>
            <a:pPr marL="0" indent="0" eaLnBrk="1" hangingPunct="1">
              <a:lnSpc>
                <a:spcPct val="80000"/>
              </a:lnSpc>
              <a:buNone/>
            </a:pPr>
            <a:endParaRPr lang="en-GB" altLang="en-US" sz="2400" dirty="0">
              <a:latin typeface="Letter-join Plus 36" panose="02000505000000020003"/>
            </a:endParaRPr>
          </a:p>
          <a:p>
            <a:pPr marL="0" indent="0" eaLnBrk="1" hangingPunct="1">
              <a:lnSpc>
                <a:spcPct val="80000"/>
              </a:lnSpc>
              <a:buNone/>
            </a:pPr>
            <a:r>
              <a:rPr lang="en-GB" altLang="en-US" sz="2400" dirty="0">
                <a:latin typeface="Letter-join Plus 36" panose="02000505000000020003"/>
              </a:rPr>
              <a:t>Parents can email our </a:t>
            </a:r>
            <a:r>
              <a:rPr lang="en-GB" altLang="en-US" sz="2400" dirty="0">
                <a:latin typeface="Letter-join Plus 36" panose="02000505000000020003"/>
                <a:hlinkClick r:id="rId2"/>
              </a:rPr>
              <a:t>admin2056@welearn365.com</a:t>
            </a:r>
            <a:r>
              <a:rPr lang="en-GB" altLang="en-US" sz="2400" dirty="0">
                <a:latin typeface="Letter-join Plus 36" panose="02000505000000020003"/>
              </a:rPr>
              <a:t> address if they have any questions. </a:t>
            </a:r>
          </a:p>
          <a:p>
            <a:pPr marL="0" indent="0" eaLnBrk="1" hangingPunct="1">
              <a:lnSpc>
                <a:spcPct val="80000"/>
              </a:lnSpc>
              <a:buNone/>
            </a:pPr>
            <a:endParaRPr lang="en-GB" altLang="en-US" sz="2400" dirty="0">
              <a:latin typeface="Letter-join Plus 36" panose="02000505000000020003"/>
            </a:endParaRPr>
          </a:p>
          <a:p>
            <a:pPr marL="0" indent="0" eaLnBrk="1" hangingPunct="1">
              <a:lnSpc>
                <a:spcPct val="80000"/>
              </a:lnSpc>
              <a:buNone/>
            </a:pPr>
            <a:r>
              <a:rPr lang="en-GB" altLang="en-US" sz="2400" dirty="0">
                <a:latin typeface="Letter-join Plus 36" panose="02000505000000020003"/>
              </a:rPr>
              <a:t>We are hoping to have a ‘Meet the Teacher’ session as soon as we can in the Autumn term. </a:t>
            </a:r>
          </a:p>
        </p:txBody>
      </p:sp>
      <p:pic>
        <p:nvPicPr>
          <p:cNvPr id="5" name="Picture 4">
            <a:extLst>
              <a:ext uri="{FF2B5EF4-FFF2-40B4-BE49-F238E27FC236}">
                <a16:creationId xmlns:a16="http://schemas.microsoft.com/office/drawing/2014/main" id="{32FE3E3C-28E2-49F8-9B7E-6F1DCFC85DE0}"/>
              </a:ext>
            </a:extLst>
          </p:cNvPr>
          <p:cNvPicPr>
            <a:picLocks noChangeAspect="1"/>
          </p:cNvPicPr>
          <p:nvPr/>
        </p:nvPicPr>
        <p:blipFill>
          <a:blip r:embed="rId3"/>
          <a:stretch>
            <a:fillRect/>
          </a:stretch>
        </p:blipFill>
        <p:spPr>
          <a:xfrm>
            <a:off x="9480376" y="260648"/>
            <a:ext cx="2313315" cy="1728714"/>
          </a:xfrm>
          <a:prstGeom prst="rect">
            <a:avLst/>
          </a:prstGeom>
        </p:spPr>
      </p:pic>
    </p:spTree>
    <p:extLst>
      <p:ext uri="{BB962C8B-B14F-4D97-AF65-F5344CB8AC3E}">
        <p14:creationId xmlns:p14="http://schemas.microsoft.com/office/powerpoint/2010/main" val="28326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DE8BD18C-BB6B-4682-868D-83DA48E4EB75}" vid="{737B1A93-DF05-4E1D-9B85-4E3AAA23E5A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tf03896101</Template>
  <TotalTime>52</TotalTime>
  <Words>821</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Letter-join Plus 36</vt:lpstr>
      <vt:lpstr>Times New Roman</vt:lpstr>
      <vt:lpstr>Wingdings</vt:lpstr>
      <vt:lpstr>XCCW Joined 23a</vt:lpstr>
      <vt:lpstr>Children Friends 16x9</vt:lpstr>
      <vt:lpstr>Welcome to Year 3 Hazel Class</vt:lpstr>
      <vt:lpstr>Meet your new teacher- Mr Whatson</vt:lpstr>
      <vt:lpstr>Meet our team</vt:lpstr>
      <vt:lpstr>Learning in Year 3</vt:lpstr>
      <vt:lpstr>What will our classrooms look like?</vt:lpstr>
      <vt:lpstr>Summer Project</vt:lpstr>
      <vt:lpstr>Questions or Queries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Parents Welcome Meeting</dc:title>
  <dc:creator>Lara Jeffries</dc:creator>
  <cp:keywords/>
  <cp:lastModifiedBy>M Whatson HEA</cp:lastModifiedBy>
  <cp:revision>198</cp:revision>
  <cp:lastPrinted>2017-09-20T13:27:42Z</cp:lastPrinted>
  <dcterms:created xsi:type="dcterms:W3CDTF">2017-05-06T10:18:17Z</dcterms:created>
  <dcterms:modified xsi:type="dcterms:W3CDTF">2020-07-03T13:53:07Z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