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handoutMasterIdLst>
    <p:handoutMasterId r:id="rId22"/>
  </p:handoutMasterIdLst>
  <p:sldIdLst>
    <p:sldId id="278" r:id="rId5"/>
    <p:sldId id="279" r:id="rId6"/>
    <p:sldId id="281" r:id="rId7"/>
    <p:sldId id="288" r:id="rId8"/>
    <p:sldId id="292" r:id="rId9"/>
    <p:sldId id="285" r:id="rId10"/>
    <p:sldId id="294" r:id="rId11"/>
    <p:sldId id="283" r:id="rId12"/>
    <p:sldId id="284" r:id="rId13"/>
    <p:sldId id="280" r:id="rId14"/>
    <p:sldId id="293" r:id="rId15"/>
    <p:sldId id="287" r:id="rId16"/>
    <p:sldId id="289" r:id="rId17"/>
    <p:sldId id="282" r:id="rId18"/>
    <p:sldId id="290" r:id="rId19"/>
    <p:sldId id="291" r:id="rId2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69D4"/>
    <a:srgbClr val="0155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6324" autoAdjust="0"/>
    <p:restoredTop sz="49017" autoAdjust="0"/>
  </p:normalViewPr>
  <p:slideViewPr>
    <p:cSldViewPr>
      <p:cViewPr varScale="1">
        <p:scale>
          <a:sx n="65" d="100"/>
          <a:sy n="65" d="100"/>
        </p:scale>
        <p:origin x="66" y="252"/>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5" d="100"/>
          <a:sy n="95" d="100"/>
        </p:scale>
        <p:origin x="358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FBE2AAA-2CC7-4F9C-A8C6-8B9F2A3E9EF0}" type="datetimeFigureOut">
              <a:rPr lang="en-US" smtClean="0"/>
              <a:t>9/13/2020</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50AD62A-9EE1-43E3-A7E5-D268F71DF3EB}" type="slidenum">
              <a:rPr lang="en-US" smtClean="0"/>
              <a:t>‹#›</a:t>
            </a:fld>
            <a:endParaRPr lang="en-US"/>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B37ADBA-1AC7-4CD6-8AFF-4E8087BA5487}" type="datetimeFigureOut">
              <a:rPr lang="en-US" smtClean="0"/>
              <a:t>9/13/2020</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534C2EF-8A97-4DAF-B099-E567883644D6}" type="slidenum">
              <a:rPr lang="en-US" smtClean="0"/>
              <a:t>‹#›</a:t>
            </a:fld>
            <a:endParaRPr lang="en-US"/>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Title 1"/>
          <p:cNvSpPr>
            <a:spLocks noGrp="1"/>
          </p:cNvSpPr>
          <p:nvPr>
            <p:ph type="ctrTitle"/>
          </p:nvPr>
        </p:nvSpPr>
        <p:spPr>
          <a:xfrm>
            <a:off x="838200" y="533400"/>
            <a:ext cx="8458200" cy="1828800"/>
          </a:xfrm>
        </p:spPr>
        <p:txBody>
          <a:bodyPr anchor="b">
            <a:normAutofit/>
          </a:bodyPr>
          <a:lstStyle>
            <a:lvl1pPr algn="l">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838200" y="2438400"/>
            <a:ext cx="7086600" cy="914400"/>
          </a:xfrm>
        </p:spPr>
        <p:txBody>
          <a:bodyPr>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o Pictures with Caption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791200"/>
            <a:ext cx="8115419" cy="701674"/>
          </a:xfrm>
        </p:spPr>
        <p:txBody>
          <a:bodyPr vert="horz" lIns="91440" tIns="45720" rIns="91440" bIns="45720" rtlCol="0" anchor="b">
            <a:normAutofit/>
          </a:bodyPr>
          <a:lstStyle>
            <a:lvl1pPr>
              <a:defRPr lang="en-US" sz="2400">
                <a:solidFill>
                  <a:schemeClr val="accent1"/>
                </a:solidFill>
              </a:defRPr>
            </a:lvl1pPr>
          </a:lstStyle>
          <a:p>
            <a:pPr lvl="0"/>
            <a:r>
              <a:rPr lang="en-US" smtClean="0"/>
              <a:t>Click to edit Master title style</a:t>
            </a:r>
            <a:endParaRPr lang="en-US" dirty="0"/>
          </a:p>
        </p:txBody>
      </p:sp>
      <p:sp>
        <p:nvSpPr>
          <p:cNvPr id="7" name="Freeform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Drag picture to placeholder or click icon to add</a:t>
            </a:r>
            <a:endParaRPr lang="en-US"/>
          </a:p>
        </p:txBody>
      </p:sp>
      <p:sp>
        <p:nvSpPr>
          <p:cNvPr id="17" name="Text Placeholder 16"/>
          <p:cNvSpPr>
            <a:spLocks noGrp="1"/>
          </p:cNvSpPr>
          <p:nvPr>
            <p:ph type="body" sz="quarter" idx="14"/>
          </p:nvPr>
        </p:nvSpPr>
        <p:spPr>
          <a:xfrm>
            <a:off x="1028581"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Click to edit Master text styles</a:t>
            </a:r>
          </a:p>
        </p:txBody>
      </p:sp>
      <p:sp>
        <p:nvSpPr>
          <p:cNvPr id="18" name="Freeform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Drag picture to placeholder or click icon to add</a:t>
            </a:r>
            <a:endParaRPr lang="en-US" dirty="0"/>
          </a:p>
        </p:txBody>
      </p:sp>
      <p:sp>
        <p:nvSpPr>
          <p:cNvPr id="20" name="Text Placeholder 16"/>
          <p:cNvSpPr>
            <a:spLocks noGrp="1"/>
          </p:cNvSpPr>
          <p:nvPr>
            <p:ph type="body" sz="quarter" idx="16"/>
          </p:nvPr>
        </p:nvSpPr>
        <p:spPr>
          <a:xfrm>
            <a:off x="5566714"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Click to edit Master text styles</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hree Pictures with Caption">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305424"/>
            <a:ext cx="8104083" cy="579921"/>
          </a:xfrm>
        </p:spPr>
        <p:txBody>
          <a:bodyPr>
            <a:normAutofit/>
          </a:bodyPr>
          <a:lstStyle>
            <a:lvl1pPr>
              <a:defRPr sz="2400">
                <a:solidFill>
                  <a:schemeClr val="accent1"/>
                </a:solidFill>
              </a:defRPr>
            </a:lvl1pPr>
          </a:lstStyle>
          <a:p>
            <a:r>
              <a:rPr lang="en-US" smtClean="0"/>
              <a:t>Click to edit Master title style</a:t>
            </a:r>
            <a:endParaRPr lang="en-US" dirty="0"/>
          </a:p>
        </p:txBody>
      </p:sp>
      <p:sp>
        <p:nvSpPr>
          <p:cNvPr id="7" name="Freeform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Drag picture to placeholder or click icon to add</a:t>
            </a:r>
            <a:endParaRPr lang="en-US"/>
          </a:p>
        </p:txBody>
      </p:sp>
      <p:sp>
        <p:nvSpPr>
          <p:cNvPr id="18" name="Freeform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Drag picture to placeholder or click icon to add</a:t>
            </a:r>
            <a:endParaRPr lang="en-US"/>
          </a:p>
        </p:txBody>
      </p:sp>
      <p:sp>
        <p:nvSpPr>
          <p:cNvPr id="12" name="Freeform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Drag picture to placeholder or click icon to add</a:t>
            </a:r>
            <a:endParaRPr lang="en-US" dirty="0"/>
          </a:p>
        </p:txBody>
      </p:sp>
      <p:sp>
        <p:nvSpPr>
          <p:cNvPr id="17" name="Text Placeholder 16"/>
          <p:cNvSpPr>
            <a:spLocks noGrp="1"/>
          </p:cNvSpPr>
          <p:nvPr>
            <p:ph type="body" sz="quarter" idx="14"/>
          </p:nvPr>
        </p:nvSpPr>
        <p:spPr>
          <a:xfrm>
            <a:off x="1028581" y="5919255"/>
            <a:ext cx="8104082" cy="497420"/>
          </a:xfrm>
        </p:spPr>
        <p:txBody>
          <a:bodyPr>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Click to edit Master text styles</a:t>
            </a:r>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ve Pictures">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Title 1"/>
          <p:cNvSpPr>
            <a:spLocks noGrp="1"/>
          </p:cNvSpPr>
          <p:nvPr>
            <p:ph type="title"/>
          </p:nvPr>
        </p:nvSpPr>
        <p:spPr>
          <a:xfrm>
            <a:off x="9677400" y="365126"/>
            <a:ext cx="2133600" cy="1539874"/>
          </a:xfrm>
        </p:spPr>
        <p:txBody>
          <a:bodyPr vert="horz" lIns="91440" tIns="45720" rIns="91440" bIns="45720" rtlCol="0" anchor="b">
            <a:normAutofit/>
          </a:bodyPr>
          <a:lstStyle>
            <a:lvl1pPr>
              <a:defRPr lang="en-US" sz="2400">
                <a:solidFill>
                  <a:schemeClr val="accent1"/>
                </a:solidFill>
              </a:defRPr>
            </a:lvl1pPr>
          </a:lstStyle>
          <a:p>
            <a:pPr lvl="0"/>
            <a:r>
              <a:rPr lang="en-US" smtClean="0"/>
              <a:t>Click to edit Master title style</a:t>
            </a:r>
            <a:endParaRPr lang="en-US"/>
          </a:p>
        </p:txBody>
      </p:sp>
      <p:sp>
        <p:nvSpPr>
          <p:cNvPr id="8" name="Freeform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 name="Picture Placeholder 8" descr="An empty placeholder to add an image. Click on the placeholder and select the image that you wish to add"/>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Drag picture to placeholder or click icon to add</a:t>
            </a:r>
            <a:endParaRPr lang="en-US" dirty="0"/>
          </a:p>
        </p:txBody>
      </p:sp>
      <p:sp>
        <p:nvSpPr>
          <p:cNvPr id="10" name="Freeform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Picture Placeholder 10" descr="An empty placeholder to add an image. Click on the placeholder and select the image that you wish to add"/>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Drag picture to placeholder or click icon to add</a:t>
            </a:r>
            <a:endParaRPr lang="en-US"/>
          </a:p>
        </p:txBody>
      </p:sp>
      <p:sp>
        <p:nvSpPr>
          <p:cNvPr id="12" name="Freeform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Drag picture to placeholder or click icon to add</a:t>
            </a:r>
            <a:endParaRPr lang="en-US"/>
          </a:p>
        </p:txBody>
      </p:sp>
      <p:sp>
        <p:nvSpPr>
          <p:cNvPr id="14" name="Freeform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Drag picture to placeholder or click icon to add</a:t>
            </a:r>
            <a:endParaRPr lang="en-US" dirty="0"/>
          </a:p>
        </p:txBody>
      </p:sp>
      <p:sp>
        <p:nvSpPr>
          <p:cNvPr id="20" name="Freeform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 name="Picture Placeholder 20" descr="An empty placeholder to add an image. Click on the placeholder and select the image that you wish to add"/>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Drag picture to placeholder or click icon to add</a:t>
            </a:r>
            <a:endParaRPr lang="en-US" dirty="0"/>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9/13/2020</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65125"/>
            <a:ext cx="1828799" cy="49403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524000" y="365125"/>
            <a:ext cx="6858000" cy="4940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9/13/2020</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9/13/2020</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Title 1"/>
          <p:cNvSpPr>
            <a:spLocks noGrp="1"/>
          </p:cNvSpPr>
          <p:nvPr>
            <p:ph type="title"/>
          </p:nvPr>
        </p:nvSpPr>
        <p:spPr>
          <a:xfrm>
            <a:off x="3352800" y="533400"/>
            <a:ext cx="7315200" cy="1828800"/>
          </a:xfrm>
        </p:spPr>
        <p:txBody>
          <a:bodyPr anchor="b">
            <a:normAutofit/>
          </a:bodyPr>
          <a:lstStyle>
            <a:lvl1pPr>
              <a:defRPr sz="4400"/>
            </a:lvl1pPr>
          </a:lstStyle>
          <a:p>
            <a:r>
              <a:rPr lang="en-US" smtClean="0"/>
              <a:t>Click to edit Master title style</a:t>
            </a:r>
            <a:endParaRPr lang="en-US"/>
          </a:p>
        </p:txBody>
      </p:sp>
      <p:sp>
        <p:nvSpPr>
          <p:cNvPr id="3" name="Text Placeholder 2"/>
          <p:cNvSpPr>
            <a:spLocks noGrp="1"/>
          </p:cNvSpPr>
          <p:nvPr>
            <p:ph type="body" idx="1"/>
          </p:nvPr>
        </p:nvSpPr>
        <p:spPr>
          <a:xfrm>
            <a:off x="3352800" y="2438400"/>
            <a:ext cx="5486400" cy="914400"/>
          </a:xfrm>
        </p:spPr>
        <p:txBody>
          <a:bodyPr>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825625"/>
            <a:ext cx="438912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78880" y="1825625"/>
            <a:ext cx="438912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9/13/2020</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52400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4000" y="2624666"/>
            <a:ext cx="4389120" cy="26754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88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78880" y="2624666"/>
            <a:ext cx="4389120" cy="26754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7FC8593D-7C47-471E-A8DF-97AC4FFD13F5}" type="datetimeFigureOut">
              <a:rPr lang="en-US" smtClean="0"/>
              <a:t>9/13/2020</a:t>
            </a:fld>
            <a:endParaRPr lang="en-US"/>
          </a:p>
        </p:txBody>
      </p:sp>
      <p:sp>
        <p:nvSpPr>
          <p:cNvPr id="9" name="Slide Number Placeholder 8"/>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7FC8593D-7C47-471E-A8DF-97AC4FFD13F5}" type="datetimeFigureOut">
              <a:rPr lang="en-US" smtClean="0"/>
              <a:t>9/13/2020</a:t>
            </a:fld>
            <a:endParaRPr lang="en-US"/>
          </a:p>
        </p:txBody>
      </p:sp>
      <p:sp>
        <p:nvSpPr>
          <p:cNvPr id="5" name="Slide Number Placeholder 4"/>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7FC8593D-7C47-471E-A8DF-97AC4FFD13F5}" type="datetimeFigureOut">
              <a:rPr lang="en-US" smtClean="0"/>
              <a:t>9/13/2020</a:t>
            </a:fld>
            <a:endParaRPr lang="en-US"/>
          </a:p>
        </p:txBody>
      </p:sp>
      <p:sp>
        <p:nvSpPr>
          <p:cNvPr id="4" name="Slide Number Placeholder 3"/>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4724400" y="1828800"/>
            <a:ext cx="5943600" cy="3476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523999" y="1828800"/>
            <a:ext cx="2926080" cy="3476625"/>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9/13/2020</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Freeform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chor="b"/>
          <a:lstStyle>
            <a:lvl1pPr>
              <a:defRPr sz="3200"/>
            </a:lvl1pPr>
          </a:lstStyle>
          <a:p>
            <a:r>
              <a:rPr lang="en-US" smtClean="0"/>
              <a:t>Click to edit Master title style</a:t>
            </a:r>
            <a:endParaRPr lang="en-US"/>
          </a:p>
        </p:txBody>
      </p:sp>
      <p:sp>
        <p:nvSpPr>
          <p:cNvPr id="12" name="Picture Placeholder 11" descr="An empty placeholder to add an image. Click on the placeholder and select the image that you wish to add"/>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7010400" y="2245995"/>
            <a:ext cx="3657600" cy="219456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9/13/2020</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Title Placeholder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100">
                <a:solidFill>
                  <a:schemeClr val="tx1"/>
                </a:solidFill>
              </a:defRPr>
            </a:lvl1pPr>
          </a:lstStyle>
          <a:p>
            <a:r>
              <a:rPr lang="en-US" dirty="0"/>
              <a:t>Add a footer</a:t>
            </a:r>
          </a:p>
        </p:txBody>
      </p:sp>
      <p:sp>
        <p:nvSpPr>
          <p:cNvPr id="4" name="Date Placeholder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100">
                <a:solidFill>
                  <a:schemeClr val="tx1"/>
                </a:solidFill>
              </a:defRPr>
            </a:lvl1pPr>
          </a:lstStyle>
          <a:p>
            <a:fld id="{7FC8593D-7C47-471E-A8DF-97AC4FFD13F5}" type="datetimeFigureOut">
              <a:rPr lang="en-US" smtClean="0"/>
              <a:pPr/>
              <a:t>9/13/2020</a:t>
            </a:fld>
            <a:endParaRPr lang="en-US" dirty="0"/>
          </a:p>
        </p:txBody>
      </p:sp>
      <p:sp>
        <p:nvSpPr>
          <p:cNvPr id="6" name="Slide Number Placeholder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100">
                <a:solidFill>
                  <a:schemeClr val="tx1"/>
                </a:solidFill>
              </a:defRPr>
            </a:lvl1pPr>
          </a:lstStyle>
          <a:p>
            <a:fld id="{289D71E3-7D81-4C24-B9D8-6B108755C64C}" type="slidenum">
              <a:rPr lang="en-US" smtClean="0"/>
              <a:pPr/>
              <a:t>‹#›</a:t>
            </a:fld>
            <a:endParaRPr lang="en-US" dirty="0"/>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1055440" y="476672"/>
            <a:ext cx="7712372" cy="2098675"/>
          </a:xfrm>
        </p:spPr>
        <p:txBody>
          <a:bodyPr rtlCol="0">
            <a:normAutofit/>
          </a:bodyPr>
          <a:lstStyle/>
          <a:p>
            <a:pPr>
              <a:defRPr/>
            </a:pPr>
            <a:r>
              <a:rPr lang="en-GB" altLang="en-US" sz="4800" dirty="0">
                <a:latin typeface="Letter-join Plus 36" panose="02000505000000020003" pitchFamily="50" charset="0"/>
              </a:rPr>
              <a:t>Welcome to Year </a:t>
            </a:r>
            <a:r>
              <a:rPr lang="en-GB" altLang="en-US" sz="4800" dirty="0">
                <a:latin typeface="Letter-join Plus 36" panose="02000505000000020003" pitchFamily="50" charset="0"/>
              </a:rPr>
              <a:t>1</a:t>
            </a:r>
            <a:r>
              <a:rPr lang="en-GB" altLang="en-US" sz="4800" dirty="0" smtClean="0">
                <a:latin typeface="Letter-join Plus 36" panose="02000505000000020003" pitchFamily="50" charset="0"/>
              </a:rPr>
              <a:t> </a:t>
            </a:r>
            <a:r>
              <a:rPr lang="en-GB" altLang="en-US" sz="4800" dirty="0" smtClean="0">
                <a:latin typeface="Letter-join Plus 36" panose="02000505000000020003" pitchFamily="50" charset="0"/>
              </a:rPr>
              <a:t>= </a:t>
            </a:r>
            <a:r>
              <a:rPr lang="en-GB" altLang="en-US" sz="4800" dirty="0" smtClean="0">
                <a:latin typeface="Letter-join Plus 36" panose="02000505000000020003" pitchFamily="50" charset="0"/>
              </a:rPr>
              <a:t>Kingfishers and Otters</a:t>
            </a:r>
            <a:endParaRPr lang="en-GB" altLang="en-US" sz="4800" dirty="0">
              <a:latin typeface="Letter-join Plus 36" panose="02000505000000020003" pitchFamily="50" charset="0"/>
            </a:endParaRPr>
          </a:p>
        </p:txBody>
      </p:sp>
      <p:sp>
        <p:nvSpPr>
          <p:cNvPr id="7171" name="Rectangle 3"/>
          <p:cNvSpPr>
            <a:spLocks noGrp="1" noChangeArrowheads="1"/>
          </p:cNvSpPr>
          <p:nvPr>
            <p:ph type="subTitle" idx="1"/>
          </p:nvPr>
        </p:nvSpPr>
        <p:spPr>
          <a:xfrm>
            <a:off x="5303912" y="2852936"/>
            <a:ext cx="3671888" cy="2881312"/>
          </a:xfrm>
        </p:spPr>
        <p:txBody>
          <a:bodyPr/>
          <a:lstStyle/>
          <a:p>
            <a:pPr eaLnBrk="1" hangingPunct="1">
              <a:spcBef>
                <a:spcPct val="0"/>
              </a:spcBef>
              <a:spcAft>
                <a:spcPct val="0"/>
              </a:spcAft>
            </a:pPr>
            <a:endParaRPr lang="en-GB" altLang="en-US" dirty="0" smtClean="0"/>
          </a:p>
          <a:p>
            <a:pPr eaLnBrk="1" hangingPunct="1">
              <a:spcBef>
                <a:spcPct val="0"/>
              </a:spcBef>
              <a:spcAft>
                <a:spcPct val="0"/>
              </a:spcAft>
            </a:pPr>
            <a:endParaRPr lang="en-GB" altLang="en-US" dirty="0" smtClean="0">
              <a:latin typeface="Letter-join Plus 36" panose="02000505000000020003" pitchFamily="50" charset="0"/>
            </a:endParaRPr>
          </a:p>
          <a:p>
            <a:pPr eaLnBrk="1" hangingPunct="1">
              <a:spcBef>
                <a:spcPct val="0"/>
              </a:spcBef>
              <a:spcAft>
                <a:spcPct val="0"/>
              </a:spcAft>
            </a:pPr>
            <a:endParaRPr lang="en-GB" altLang="en-US" dirty="0" smtClean="0">
              <a:latin typeface="Letter-join Plus 36" panose="02000505000000020003" pitchFamily="50" charset="0"/>
            </a:endParaRPr>
          </a:p>
          <a:p>
            <a:pPr eaLnBrk="1" hangingPunct="1">
              <a:spcBef>
                <a:spcPct val="0"/>
              </a:spcBef>
              <a:spcAft>
                <a:spcPct val="0"/>
              </a:spcAft>
            </a:pPr>
            <a:r>
              <a:rPr lang="en-GB" altLang="en-US" sz="2800" dirty="0">
                <a:latin typeface="Letter-join Plus 36" panose="02000505000000020003" pitchFamily="50" charset="0"/>
              </a:rPr>
              <a:t>Mrs </a:t>
            </a:r>
            <a:r>
              <a:rPr lang="en-GB" altLang="en-US" sz="2800" dirty="0" smtClean="0">
                <a:latin typeface="Letter-join Plus 36" panose="02000505000000020003" pitchFamily="50" charset="0"/>
              </a:rPr>
              <a:t>Shirley</a:t>
            </a:r>
          </a:p>
          <a:p>
            <a:pPr eaLnBrk="1" hangingPunct="1">
              <a:spcBef>
                <a:spcPct val="0"/>
              </a:spcBef>
              <a:spcAft>
                <a:spcPct val="0"/>
              </a:spcAft>
            </a:pPr>
            <a:r>
              <a:rPr lang="en-GB" altLang="en-US" sz="2800" dirty="0" smtClean="0">
                <a:latin typeface="Letter-join Plus 36" panose="02000505000000020003" pitchFamily="50" charset="0"/>
              </a:rPr>
              <a:t>Mrs Martin</a:t>
            </a:r>
            <a:endParaRPr lang="en-GB" altLang="en-US" sz="2800" dirty="0" smtClean="0">
              <a:latin typeface="Letter-join Plus 36" panose="02000505000000020003" pitchFamily="50" charset="0"/>
            </a:endParaRPr>
          </a:p>
          <a:p>
            <a:pPr eaLnBrk="1" hangingPunct="1">
              <a:spcBef>
                <a:spcPct val="0"/>
              </a:spcBef>
              <a:spcAft>
                <a:spcPct val="0"/>
              </a:spcAft>
            </a:pPr>
            <a:r>
              <a:rPr lang="en-GB" altLang="en-US" sz="2800" dirty="0" smtClean="0">
                <a:latin typeface="Letter-join Plus 36" panose="02000505000000020003" pitchFamily="50" charset="0"/>
              </a:rPr>
              <a:t>Miss </a:t>
            </a:r>
            <a:r>
              <a:rPr lang="en-GB" altLang="en-US" sz="2800" dirty="0" err="1" smtClean="0">
                <a:latin typeface="Letter-join Plus 36" panose="02000505000000020003" pitchFamily="50" charset="0"/>
              </a:rPr>
              <a:t>Kosminska</a:t>
            </a:r>
            <a:endParaRPr lang="en-GB" altLang="en-US" sz="2800" dirty="0" smtClean="0">
              <a:latin typeface="Letter-join Plus 36" panose="02000505000000020003" pitchFamily="50" charset="0"/>
            </a:endParaRPr>
          </a:p>
          <a:p>
            <a:pPr eaLnBrk="1" hangingPunct="1">
              <a:spcBef>
                <a:spcPct val="0"/>
              </a:spcBef>
              <a:spcAft>
                <a:spcPct val="0"/>
              </a:spcAft>
            </a:pPr>
            <a:r>
              <a:rPr lang="en-GB" altLang="en-US" sz="2800" dirty="0" smtClean="0">
                <a:latin typeface="Letter-join Plus 36" panose="02000505000000020003" pitchFamily="50" charset="0"/>
              </a:rPr>
              <a:t>Mrs Sinclair/Mrs Worth </a:t>
            </a:r>
          </a:p>
        </p:txBody>
      </p:sp>
    </p:spTree>
    <p:extLst>
      <p:ext uri="{BB962C8B-B14F-4D97-AF65-F5344CB8AC3E}">
        <p14:creationId xmlns:p14="http://schemas.microsoft.com/office/powerpoint/2010/main" val="2693153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079776" y="-315416"/>
            <a:ext cx="7200900" cy="1485900"/>
          </a:xfrm>
        </p:spPr>
        <p:txBody>
          <a:bodyPr/>
          <a:lstStyle/>
          <a:p>
            <a:pPr eaLnBrk="1" hangingPunct="1"/>
            <a:r>
              <a:rPr lang="en-GB" altLang="en-US" u="sng" dirty="0" smtClean="0">
                <a:latin typeface="Letter-join Plus 36" panose="02000505000000020003" pitchFamily="50" charset="0"/>
              </a:rPr>
              <a:t>The Colour Monster</a:t>
            </a:r>
          </a:p>
        </p:txBody>
      </p:sp>
      <p:sp>
        <p:nvSpPr>
          <p:cNvPr id="9219" name="Rectangle 3"/>
          <p:cNvSpPr>
            <a:spLocks noGrp="1" noChangeArrowheads="1"/>
          </p:cNvSpPr>
          <p:nvPr>
            <p:ph idx="1"/>
          </p:nvPr>
        </p:nvSpPr>
        <p:spPr>
          <a:xfrm>
            <a:off x="2779745" y="1268760"/>
            <a:ext cx="8136261" cy="4103687"/>
          </a:xfrm>
        </p:spPr>
        <p:txBody>
          <a:bodyPr>
            <a:normAutofit/>
          </a:bodyPr>
          <a:lstStyle/>
          <a:p>
            <a:pPr eaLnBrk="1" hangingPunct="1">
              <a:lnSpc>
                <a:spcPct val="90000"/>
              </a:lnSpc>
            </a:pPr>
            <a:r>
              <a:rPr lang="en-GB" altLang="en-US" sz="2400" dirty="0" smtClean="0">
                <a:latin typeface="Letter-join Plus 36" panose="02000505000000020003" pitchFamily="50" charset="0"/>
              </a:rPr>
              <a:t>Our new curriculum provides opportunities for children to talk, reflect and understand their thoughts and feelings.</a:t>
            </a:r>
          </a:p>
          <a:p>
            <a:pPr eaLnBrk="1" hangingPunct="1">
              <a:lnSpc>
                <a:spcPct val="90000"/>
              </a:lnSpc>
            </a:pPr>
            <a:r>
              <a:rPr lang="en-GB" altLang="en-US" sz="2400" dirty="0" smtClean="0">
                <a:latin typeface="Letter-join Plus 36" panose="02000505000000020003" pitchFamily="50" charset="0"/>
              </a:rPr>
              <a:t>The Colour Monster story is being used across the school to support children understand how they are feeling and what they can do to help them feel happier and safer.</a:t>
            </a:r>
          </a:p>
          <a:p>
            <a:pPr eaLnBrk="1" hangingPunct="1">
              <a:lnSpc>
                <a:spcPct val="90000"/>
              </a:lnSpc>
            </a:pPr>
            <a:r>
              <a:rPr lang="en-GB" altLang="en-US" sz="2400" dirty="0" smtClean="0">
                <a:latin typeface="Letter-join Plus 36" panose="02000505000000020003" pitchFamily="50" charset="0"/>
              </a:rPr>
              <a:t>This is a good way to support children at home if they are struggling to express how they are feeling.  Please take a jar sheet home to complete with your child if you would to.</a:t>
            </a:r>
            <a:endParaRPr lang="en-GB" altLang="en-US" sz="2400" dirty="0">
              <a:latin typeface="Letter-join Plus 36" panose="02000505000000020003" pitchFamily="50" charset="0"/>
            </a:endParaRPr>
          </a:p>
        </p:txBody>
      </p:sp>
      <p:pic>
        <p:nvPicPr>
          <p:cNvPr id="2" name="Picture 1"/>
          <p:cNvPicPr>
            <a:picLocks noChangeAspect="1"/>
          </p:cNvPicPr>
          <p:nvPr/>
        </p:nvPicPr>
        <p:blipFill>
          <a:blip r:embed="rId2"/>
          <a:stretch>
            <a:fillRect/>
          </a:stretch>
        </p:blipFill>
        <p:spPr>
          <a:xfrm>
            <a:off x="5015880" y="4653136"/>
            <a:ext cx="2786633" cy="2092419"/>
          </a:xfrm>
          <a:prstGeom prst="rect">
            <a:avLst/>
          </a:prstGeom>
        </p:spPr>
      </p:pic>
      <p:pic>
        <p:nvPicPr>
          <p:cNvPr id="3074" name="Picture 2" descr="The Colour Monster Pop-Up: Amazon.co.uk: Anna Llenas: 0783324809602: Boo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906" y="260648"/>
            <a:ext cx="2641863" cy="229102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emplar Books on Twitter: &quot;We're as happy as the Colour Monster now it's  officially Spring! ☀️🌷 https://t.co/dRc028xh4m&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1163" y="4477049"/>
            <a:ext cx="1978613" cy="1871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750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079776" y="-315416"/>
            <a:ext cx="7200900" cy="1485900"/>
          </a:xfrm>
        </p:spPr>
        <p:txBody>
          <a:bodyPr/>
          <a:lstStyle/>
          <a:p>
            <a:pPr eaLnBrk="1" hangingPunct="1"/>
            <a:r>
              <a:rPr lang="en-GB" altLang="en-US" u="sng" dirty="0" smtClean="0">
                <a:latin typeface="Letter-join Plus 36" panose="02000505000000020003" pitchFamily="50" charset="0"/>
              </a:rPr>
              <a:t>Rules and Rewards</a:t>
            </a:r>
          </a:p>
        </p:txBody>
      </p:sp>
      <p:sp>
        <p:nvSpPr>
          <p:cNvPr id="9219" name="Rectangle 3"/>
          <p:cNvSpPr>
            <a:spLocks noGrp="1" noChangeArrowheads="1"/>
          </p:cNvSpPr>
          <p:nvPr>
            <p:ph idx="1"/>
          </p:nvPr>
        </p:nvSpPr>
        <p:spPr>
          <a:xfrm>
            <a:off x="1631504" y="1170485"/>
            <a:ext cx="8352285" cy="4706442"/>
          </a:xfrm>
        </p:spPr>
        <p:txBody>
          <a:bodyPr>
            <a:normAutofit/>
          </a:bodyPr>
          <a:lstStyle/>
          <a:p>
            <a:pPr eaLnBrk="1" hangingPunct="1">
              <a:lnSpc>
                <a:spcPct val="90000"/>
              </a:lnSpc>
            </a:pPr>
            <a:r>
              <a:rPr lang="en-GB" altLang="en-US" sz="2400" dirty="0">
                <a:latin typeface="Letter-join Plus 36" panose="02000505000000020003" pitchFamily="50" charset="0"/>
              </a:rPr>
              <a:t>Heathcote Primary has one school rule ‘Respect’. </a:t>
            </a:r>
          </a:p>
          <a:p>
            <a:pPr eaLnBrk="1" hangingPunct="1">
              <a:lnSpc>
                <a:spcPct val="90000"/>
              </a:lnSpc>
            </a:pPr>
            <a:r>
              <a:rPr lang="en-GB" altLang="en-US" sz="2400" dirty="0">
                <a:latin typeface="Letter-join Plus 36" panose="02000505000000020003" pitchFamily="50" charset="0"/>
              </a:rPr>
              <a:t>House Points – every child is allocated a house and collects points for good work and behaviour</a:t>
            </a:r>
            <a:r>
              <a:rPr lang="en-GB" altLang="en-US" sz="2400" dirty="0" smtClean="0">
                <a:latin typeface="Letter-join Plus 36" panose="02000505000000020003" pitchFamily="50" charset="0"/>
              </a:rPr>
              <a:t>.  House points across the school will be collected on a weekly basis.  </a:t>
            </a:r>
          </a:p>
          <a:p>
            <a:pPr eaLnBrk="1" hangingPunct="1">
              <a:lnSpc>
                <a:spcPct val="90000"/>
              </a:lnSpc>
            </a:pPr>
            <a:r>
              <a:rPr lang="en-GB" altLang="en-US" sz="2400" dirty="0" smtClean="0">
                <a:latin typeface="Letter-join Plus 36" panose="02000505000000020003" pitchFamily="50" charset="0"/>
              </a:rPr>
              <a:t>Positive praise</a:t>
            </a:r>
          </a:p>
          <a:p>
            <a:pPr eaLnBrk="1" hangingPunct="1">
              <a:lnSpc>
                <a:spcPct val="90000"/>
              </a:lnSpc>
            </a:pPr>
            <a:r>
              <a:rPr lang="en-GB" altLang="en-US" sz="2400" dirty="0" smtClean="0">
                <a:latin typeface="Letter-join Plus 36" panose="02000505000000020003" pitchFamily="50" charset="0"/>
              </a:rPr>
              <a:t>Please </a:t>
            </a:r>
            <a:r>
              <a:rPr lang="en-GB" altLang="en-US" sz="2400" dirty="0">
                <a:latin typeface="Letter-join Plus 36" panose="02000505000000020003" pitchFamily="50" charset="0"/>
              </a:rPr>
              <a:t>support us by helping us to reinforce the school rule </a:t>
            </a:r>
            <a:r>
              <a:rPr lang="mr-IN" altLang="en-US" sz="2400" dirty="0">
                <a:latin typeface="Letter-join Plus 36" panose="02000505000000020003" pitchFamily="50" charset="0"/>
              </a:rPr>
              <a:t>–</a:t>
            </a:r>
            <a:r>
              <a:rPr lang="en-GB" altLang="en-US" sz="2400" dirty="0">
                <a:latin typeface="Letter-join Plus 36" panose="02000505000000020003" pitchFamily="50" charset="0"/>
              </a:rPr>
              <a:t> teachers are not in the habit of telling children off for no reason so please support us in our decisions so we can all work together to ensure all the children feel safe and happy at Heathcote.</a:t>
            </a:r>
          </a:p>
        </p:txBody>
      </p:sp>
    </p:spTree>
    <p:extLst>
      <p:ext uri="{BB962C8B-B14F-4D97-AF65-F5344CB8AC3E}">
        <p14:creationId xmlns:p14="http://schemas.microsoft.com/office/powerpoint/2010/main" val="1628991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135188" y="125415"/>
            <a:ext cx="6481092" cy="999330"/>
          </a:xfrm>
        </p:spPr>
        <p:txBody>
          <a:bodyPr/>
          <a:lstStyle/>
          <a:p>
            <a:pPr algn="ctr" eaLnBrk="1" hangingPunct="1"/>
            <a:r>
              <a:rPr lang="en-GB" altLang="en-US" u="sng" dirty="0" smtClean="0">
                <a:latin typeface="Letter-join Plus 36" panose="02000505000000020003" pitchFamily="50" charset="0"/>
              </a:rPr>
              <a:t>School Trips</a:t>
            </a:r>
          </a:p>
        </p:txBody>
      </p:sp>
      <p:sp>
        <p:nvSpPr>
          <p:cNvPr id="16387" name="Rectangle 3"/>
          <p:cNvSpPr>
            <a:spLocks noGrp="1" noChangeArrowheads="1"/>
          </p:cNvSpPr>
          <p:nvPr>
            <p:ph idx="1"/>
          </p:nvPr>
        </p:nvSpPr>
        <p:spPr>
          <a:xfrm>
            <a:off x="1559496" y="1557338"/>
            <a:ext cx="8194104" cy="5300662"/>
          </a:xfrm>
        </p:spPr>
        <p:txBody>
          <a:bodyPr rtlCol="0">
            <a:normAutofit/>
          </a:bodyPr>
          <a:lstStyle/>
          <a:p>
            <a:pPr marL="384048" indent="-384048">
              <a:lnSpc>
                <a:spcPct val="80000"/>
              </a:lnSpc>
              <a:defRPr/>
            </a:pPr>
            <a:r>
              <a:rPr lang="en-GB" altLang="en-US" sz="2400" dirty="0">
                <a:latin typeface="Letter-join Plus 36" panose="02000505000000020003" pitchFamily="50" charset="0"/>
              </a:rPr>
              <a:t>School trips are always educational and not just fun. We aim for one main trip but this could sometimes be two, normally with a coach cost each year but we also plan for excursions around the local </a:t>
            </a:r>
            <a:r>
              <a:rPr lang="en-GB" altLang="en-US" sz="2400" dirty="0" smtClean="0">
                <a:latin typeface="Letter-join Plus 36" panose="02000505000000020003" pitchFamily="50" charset="0"/>
              </a:rPr>
              <a:t>area.</a:t>
            </a:r>
            <a:endParaRPr lang="en-GB" altLang="en-US" sz="2400" dirty="0">
              <a:latin typeface="Letter-join Plus 36" panose="02000505000000020003" pitchFamily="50" charset="0"/>
            </a:endParaRPr>
          </a:p>
          <a:p>
            <a:pPr marL="384048" indent="-384048">
              <a:lnSpc>
                <a:spcPct val="80000"/>
              </a:lnSpc>
              <a:defRPr/>
            </a:pPr>
            <a:r>
              <a:rPr lang="en-GB" altLang="en-US" sz="2400" dirty="0">
                <a:latin typeface="Letter-join Plus 36" panose="02000505000000020003" pitchFamily="50" charset="0"/>
              </a:rPr>
              <a:t>Unfortunately, if people do not pay for trips they may have to be cancelled.</a:t>
            </a:r>
          </a:p>
          <a:p>
            <a:pPr marL="384048" indent="-384048">
              <a:lnSpc>
                <a:spcPct val="80000"/>
              </a:lnSpc>
              <a:defRPr/>
            </a:pPr>
            <a:r>
              <a:rPr lang="en-GB" altLang="en-US" sz="2400" dirty="0">
                <a:latin typeface="Letter-join Plus 36" panose="02000505000000020003" pitchFamily="50" charset="0"/>
              </a:rPr>
              <a:t>However, if you are finding it difficult to pay for a trip please speak to the </a:t>
            </a:r>
            <a:r>
              <a:rPr lang="en-GB" altLang="en-US" sz="2400" dirty="0" smtClean="0">
                <a:latin typeface="Letter-join Plus 36" panose="02000505000000020003" pitchFamily="50" charset="0"/>
              </a:rPr>
              <a:t>Mrs </a:t>
            </a:r>
            <a:r>
              <a:rPr lang="en-GB" altLang="en-US" sz="2400" dirty="0" err="1" smtClean="0">
                <a:latin typeface="Letter-join Plus 36" panose="02000505000000020003" pitchFamily="50" charset="0"/>
              </a:rPr>
              <a:t>Humphriss</a:t>
            </a:r>
            <a:r>
              <a:rPr lang="en-GB" altLang="en-US" sz="2400" dirty="0" smtClean="0">
                <a:latin typeface="Letter-join Plus 36" panose="02000505000000020003" pitchFamily="50" charset="0"/>
              </a:rPr>
              <a:t> or Mrs Abernethy</a:t>
            </a:r>
            <a:endParaRPr lang="en-GB" altLang="en-US" sz="2400" dirty="0">
              <a:latin typeface="Letter-join Plus 36" panose="02000505000000020003" pitchFamily="50" charset="0"/>
            </a:endParaRPr>
          </a:p>
          <a:p>
            <a:pPr marL="384048" indent="-384048">
              <a:lnSpc>
                <a:spcPct val="80000"/>
              </a:lnSpc>
              <a:defRPr/>
            </a:pPr>
            <a:r>
              <a:rPr lang="en-GB" altLang="en-US" sz="2400" dirty="0">
                <a:latin typeface="Letter-join Plus 36" panose="02000505000000020003" pitchFamily="50" charset="0"/>
              </a:rPr>
              <a:t>All trips should be paid via Parent Pay, please speak to the office if you need this to be set up.</a:t>
            </a:r>
          </a:p>
        </p:txBody>
      </p:sp>
    </p:spTree>
    <p:extLst>
      <p:ext uri="{BB962C8B-B14F-4D97-AF65-F5344CB8AC3E}">
        <p14:creationId xmlns:p14="http://schemas.microsoft.com/office/powerpoint/2010/main" val="4069694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919536" y="-387424"/>
            <a:ext cx="7200900" cy="1485900"/>
          </a:xfrm>
        </p:spPr>
        <p:txBody>
          <a:bodyPr/>
          <a:lstStyle/>
          <a:p>
            <a:pPr algn="ctr" eaLnBrk="1" hangingPunct="1"/>
            <a:r>
              <a:rPr lang="en-GB" altLang="en-US" u="sng" dirty="0" smtClean="0">
                <a:latin typeface="Letter-join Plus 36" panose="02000505000000020003" pitchFamily="50" charset="0"/>
              </a:rPr>
              <a:t>End of the Day</a:t>
            </a:r>
          </a:p>
        </p:txBody>
      </p:sp>
      <p:sp>
        <p:nvSpPr>
          <p:cNvPr id="28675" name="Rectangle 3"/>
          <p:cNvSpPr>
            <a:spLocks noGrp="1" noChangeArrowheads="1"/>
          </p:cNvSpPr>
          <p:nvPr>
            <p:ph idx="1"/>
          </p:nvPr>
        </p:nvSpPr>
        <p:spPr>
          <a:xfrm>
            <a:off x="1559496" y="1557339"/>
            <a:ext cx="8194104" cy="5184029"/>
          </a:xfrm>
        </p:spPr>
        <p:txBody>
          <a:bodyPr rtlCol="0">
            <a:normAutofit/>
          </a:bodyPr>
          <a:lstStyle/>
          <a:p>
            <a:pPr marL="384048" indent="-384048">
              <a:buClr>
                <a:schemeClr val="accent1">
                  <a:lumMod val="75000"/>
                </a:schemeClr>
              </a:buClr>
              <a:buFont typeface="Arial"/>
              <a:buChar char="•"/>
              <a:defRPr/>
            </a:pPr>
            <a:r>
              <a:rPr lang="en-GB" altLang="en-US" dirty="0" smtClean="0">
                <a:latin typeface="Letter-join Plus 36" panose="02000505000000020003" pitchFamily="50" charset="0"/>
              </a:rPr>
              <a:t>Pick up is between 3:00 – 3:20pm from </a:t>
            </a:r>
            <a:r>
              <a:rPr lang="en-GB" altLang="en-US" dirty="0" smtClean="0">
                <a:latin typeface="Letter-join Plus 36" panose="02000505000000020003" pitchFamily="50" charset="0"/>
              </a:rPr>
              <a:t>the </a:t>
            </a:r>
            <a:r>
              <a:rPr lang="en-GB" altLang="en-US" dirty="0" smtClean="0">
                <a:latin typeface="Letter-join Plus 36" panose="02000505000000020003" pitchFamily="50" charset="0"/>
              </a:rPr>
              <a:t>classroom </a:t>
            </a:r>
            <a:r>
              <a:rPr lang="en-GB" altLang="en-US" dirty="0" smtClean="0">
                <a:latin typeface="Letter-join Plus 36" panose="02000505000000020003" pitchFamily="50" charset="0"/>
              </a:rPr>
              <a:t>doors. Kingfishers is the door nearest to the new building, Otters is the next one along.</a:t>
            </a:r>
            <a:endParaRPr lang="en-GB" altLang="en-US" dirty="0" smtClean="0">
              <a:latin typeface="Letter-join Plus 36" panose="02000505000000020003" pitchFamily="50" charset="0"/>
            </a:endParaRPr>
          </a:p>
          <a:p>
            <a:pPr marL="384048" indent="-384048">
              <a:buClr>
                <a:schemeClr val="accent1">
                  <a:lumMod val="75000"/>
                </a:schemeClr>
              </a:buClr>
              <a:buFont typeface="Arial"/>
              <a:buChar char="•"/>
              <a:defRPr/>
            </a:pPr>
            <a:r>
              <a:rPr lang="en-GB" altLang="en-US" dirty="0" smtClean="0">
                <a:latin typeface="Letter-join Plus 36" panose="02000505000000020003" pitchFamily="50" charset="0"/>
              </a:rPr>
              <a:t>Please remember to queue maintaining a social distance and next to the classroom window so other parents for different classes can pass safely by.</a:t>
            </a:r>
            <a:endParaRPr lang="en-GB" altLang="en-US" dirty="0">
              <a:latin typeface="Letter-join Plus 36" panose="02000505000000020003" pitchFamily="50" charset="0"/>
            </a:endParaRPr>
          </a:p>
          <a:p>
            <a:pPr marL="384048" indent="-384048">
              <a:buClr>
                <a:schemeClr val="accent1">
                  <a:lumMod val="75000"/>
                </a:schemeClr>
              </a:buClr>
              <a:buFont typeface="Arial"/>
              <a:buChar char="•"/>
              <a:defRPr/>
            </a:pPr>
            <a:r>
              <a:rPr lang="en-GB" altLang="en-US" dirty="0" smtClean="0">
                <a:latin typeface="Letter-join Plus 36" panose="02000505000000020003" pitchFamily="50" charset="0"/>
              </a:rPr>
              <a:t>If somebody else is collecting your child, please can you inform the office or the class teacher and they will need to give the class teacher the password that you provided the school office with.</a:t>
            </a:r>
          </a:p>
          <a:p>
            <a:pPr marL="384048" indent="-384048">
              <a:buClr>
                <a:schemeClr val="accent1">
                  <a:lumMod val="75000"/>
                </a:schemeClr>
              </a:buClr>
              <a:buFont typeface="Arial"/>
              <a:buChar char="•"/>
              <a:defRPr/>
            </a:pPr>
            <a:r>
              <a:rPr lang="en-GB" altLang="en-US" dirty="0" smtClean="0">
                <a:latin typeface="Letter-join Plus 36" panose="02000505000000020003" pitchFamily="50" charset="0"/>
              </a:rPr>
              <a:t>If you know you are going to be late picking your child up, please phone ahead and let us know as soon as possible. </a:t>
            </a:r>
          </a:p>
        </p:txBody>
      </p:sp>
    </p:spTree>
    <p:extLst>
      <p:ext uri="{BB962C8B-B14F-4D97-AF65-F5344CB8AC3E}">
        <p14:creationId xmlns:p14="http://schemas.microsoft.com/office/powerpoint/2010/main" val="42573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566988" y="71438"/>
            <a:ext cx="6121300" cy="693266"/>
          </a:xfrm>
        </p:spPr>
        <p:txBody>
          <a:bodyPr/>
          <a:lstStyle/>
          <a:p>
            <a:pPr algn="ctr" eaLnBrk="1" hangingPunct="1"/>
            <a:r>
              <a:rPr lang="en-GB" altLang="en-US" u="sng" dirty="0" smtClean="0">
                <a:latin typeface="Letter-join Plus 36" panose="02000505000000020003" pitchFamily="50" charset="0"/>
              </a:rPr>
              <a:t>Contact</a:t>
            </a:r>
          </a:p>
        </p:txBody>
      </p:sp>
      <p:sp>
        <p:nvSpPr>
          <p:cNvPr id="11267" name="Content Placeholder 2"/>
          <p:cNvSpPr>
            <a:spLocks noGrp="1"/>
          </p:cNvSpPr>
          <p:nvPr>
            <p:ph idx="1"/>
          </p:nvPr>
        </p:nvSpPr>
        <p:spPr>
          <a:xfrm>
            <a:off x="2027188" y="980729"/>
            <a:ext cx="7200900" cy="3816424"/>
          </a:xfrm>
        </p:spPr>
        <p:txBody>
          <a:bodyPr>
            <a:normAutofit lnSpcReduction="10000"/>
          </a:bodyPr>
          <a:lstStyle/>
          <a:p>
            <a:pPr eaLnBrk="1" hangingPunct="1"/>
            <a:r>
              <a:rPr lang="en-GB" altLang="en-US" sz="2200" dirty="0">
                <a:latin typeface="Letter-join Plus 36" panose="02000505000000020003" pitchFamily="50" charset="0"/>
              </a:rPr>
              <a:t>Twitter: You can keep up to date with what all the exciting things we are doing by following the class Twitter </a:t>
            </a:r>
            <a:r>
              <a:rPr lang="en-GB" altLang="en-US" sz="2200" dirty="0" smtClean="0">
                <a:latin typeface="Letter-join Plus 36" panose="02000505000000020003" pitchFamily="50" charset="0"/>
              </a:rPr>
              <a:t>page. </a:t>
            </a:r>
            <a:r>
              <a:rPr lang="en-GB" altLang="en-US" sz="2200" dirty="0" smtClean="0">
                <a:solidFill>
                  <a:srgbClr val="2569D4"/>
                </a:solidFill>
                <a:latin typeface="Letter-join Plus 36" panose="02000505000000020003" pitchFamily="50" charset="0"/>
              </a:rPr>
              <a:t>#</a:t>
            </a:r>
            <a:r>
              <a:rPr lang="en-GB" altLang="en-US" sz="2200" dirty="0" smtClean="0">
                <a:solidFill>
                  <a:srgbClr val="2569D4"/>
                </a:solidFill>
                <a:latin typeface="Letter-join Plus 36" panose="02000505000000020003" pitchFamily="50" charset="0"/>
              </a:rPr>
              <a:t>HEAYear1. </a:t>
            </a:r>
            <a:r>
              <a:rPr lang="en-GB" altLang="en-US" sz="2200" b="1" dirty="0" smtClean="0">
                <a:latin typeface="Letter-join Plus 36" panose="02000505000000020003" pitchFamily="50" charset="0"/>
              </a:rPr>
              <a:t>We shal</a:t>
            </a:r>
            <a:r>
              <a:rPr lang="en-GB" altLang="en-US" sz="2200" b="1" dirty="0" smtClean="0">
                <a:latin typeface="Letter-join Plus 36" panose="02000505000000020003" pitchFamily="50" charset="0"/>
              </a:rPr>
              <a:t>l be continuing to use Tapestry too.</a:t>
            </a:r>
            <a:endParaRPr lang="en-US" altLang="en-US" sz="2200" b="1" dirty="0">
              <a:latin typeface="Letter-join Plus 36" panose="02000505000000020003" pitchFamily="50" charset="0"/>
            </a:endParaRPr>
          </a:p>
          <a:p>
            <a:pPr eaLnBrk="1" hangingPunct="1"/>
            <a:r>
              <a:rPr lang="en-US" altLang="en-US" sz="2200" dirty="0">
                <a:latin typeface="Letter-join Plus 36" panose="02000505000000020003" pitchFamily="50" charset="0"/>
              </a:rPr>
              <a:t>In addition there will also be a newsletter that will </a:t>
            </a:r>
            <a:r>
              <a:rPr lang="en-US" altLang="en-US" sz="2200" dirty="0" smtClean="0">
                <a:latin typeface="Letter-join Plus 36" panose="02000505000000020003" pitchFamily="50" charset="0"/>
              </a:rPr>
              <a:t>be sent via e-mail </a:t>
            </a:r>
            <a:r>
              <a:rPr lang="en-US" altLang="en-US" sz="2200" dirty="0">
                <a:latin typeface="Letter-join Plus 36" panose="02000505000000020003" pitchFamily="50" charset="0"/>
              </a:rPr>
              <a:t>on a Friday.</a:t>
            </a:r>
          </a:p>
          <a:p>
            <a:pPr eaLnBrk="1" hangingPunct="1"/>
            <a:r>
              <a:rPr lang="en-US" altLang="en-US" sz="2200" dirty="0">
                <a:latin typeface="Letter-join Plus 36" panose="02000505000000020003" pitchFamily="50" charset="0"/>
              </a:rPr>
              <a:t>At the beginning of each term you will also be provided with a curriculum map that outlines the exciting topics that the children will be learning about.</a:t>
            </a:r>
          </a:p>
          <a:p>
            <a:pPr eaLnBrk="1" hangingPunct="1"/>
            <a:r>
              <a:rPr lang="en-US" altLang="en-US" sz="2200" dirty="0">
                <a:latin typeface="Letter-join Plus 36" panose="02000505000000020003" pitchFamily="50" charset="0"/>
              </a:rPr>
              <a:t>Another source of information is the school website</a:t>
            </a:r>
            <a:r>
              <a:rPr lang="en-US" altLang="en-US" sz="2200" dirty="0" smtClean="0">
                <a:latin typeface="Letter-join Plus 36" panose="02000505000000020003" pitchFamily="50" charset="0"/>
              </a:rPr>
              <a:t>, where there are links </a:t>
            </a:r>
            <a:r>
              <a:rPr lang="en-US" altLang="en-US" sz="2200" dirty="0">
                <a:latin typeface="Letter-join Plus 36" panose="02000505000000020003" pitchFamily="50" charset="0"/>
              </a:rPr>
              <a:t>to all </a:t>
            </a:r>
            <a:r>
              <a:rPr lang="en-US" altLang="en-US" sz="2200" dirty="0" smtClean="0">
                <a:latin typeface="Letter-join Plus 36" panose="02000505000000020003" pitchFamily="50" charset="0"/>
              </a:rPr>
              <a:t>of our </a:t>
            </a:r>
            <a:r>
              <a:rPr lang="en-US" altLang="en-US" sz="2200" dirty="0">
                <a:latin typeface="Letter-join Plus 36" panose="02000505000000020003" pitchFamily="50" charset="0"/>
              </a:rPr>
              <a:t>letters, </a:t>
            </a:r>
            <a:r>
              <a:rPr lang="en-US" altLang="en-US" sz="2200" dirty="0" smtClean="0">
                <a:latin typeface="Letter-join Plus 36" panose="02000505000000020003" pitchFamily="50" charset="0"/>
              </a:rPr>
              <a:t>calendar dates, twitter </a:t>
            </a:r>
            <a:r>
              <a:rPr lang="en-US" altLang="en-US" sz="2200" dirty="0">
                <a:latin typeface="Letter-join Plus 36" panose="02000505000000020003" pitchFamily="50" charset="0"/>
              </a:rPr>
              <a:t>pages etc.</a:t>
            </a:r>
          </a:p>
          <a:p>
            <a:pPr eaLnBrk="1" hangingPunct="1">
              <a:buFont typeface="Franklin Gothic Book" panose="020B0503020102020204" pitchFamily="34" charset="0"/>
              <a:buNone/>
            </a:pPr>
            <a:endParaRPr lang="en-GB" altLang="en-US" sz="1900" dirty="0">
              <a:latin typeface="XCCW Joined 23a" pitchFamily="66" charset="0"/>
            </a:endParaRPr>
          </a:p>
        </p:txBody>
      </p:sp>
    </p:spTree>
    <p:extLst>
      <p:ext uri="{BB962C8B-B14F-4D97-AF65-F5344CB8AC3E}">
        <p14:creationId xmlns:p14="http://schemas.microsoft.com/office/powerpoint/2010/main" val="1302990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34008" y="5733256"/>
            <a:ext cx="8115300" cy="701675"/>
          </a:xfrm>
        </p:spPr>
        <p:txBody>
          <a:bodyPr/>
          <a:lstStyle/>
          <a:p>
            <a:pPr algn="ctr"/>
            <a:r>
              <a:rPr lang="en-GB" dirty="0" smtClean="0">
                <a:latin typeface="Letter-join Plus 36" panose="02000505000000020003" pitchFamily="50" charset="0"/>
              </a:rPr>
              <a:t>SAFEGUARDING LEADERS</a:t>
            </a:r>
            <a:endParaRPr lang="en-GB" dirty="0">
              <a:latin typeface="Letter-join Plus 36" panose="02000505000000020003" pitchFamily="50" charset="0"/>
            </a:endParaRPr>
          </a:p>
        </p:txBody>
      </p:sp>
      <p:sp>
        <p:nvSpPr>
          <p:cNvPr id="4" name="Rectangle 3"/>
          <p:cNvSpPr/>
          <p:nvPr/>
        </p:nvSpPr>
        <p:spPr>
          <a:xfrm>
            <a:off x="2711624" y="3573016"/>
            <a:ext cx="2880320" cy="201622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5" name="Picture 4"/>
          <p:cNvPicPr>
            <a:picLocks noChangeAspect="1"/>
          </p:cNvPicPr>
          <p:nvPr/>
        </p:nvPicPr>
        <p:blipFill>
          <a:blip r:embed="rId2"/>
          <a:stretch>
            <a:fillRect/>
          </a:stretch>
        </p:blipFill>
        <p:spPr>
          <a:xfrm>
            <a:off x="2567608" y="271267"/>
            <a:ext cx="6264696" cy="5606587"/>
          </a:xfrm>
          <a:prstGeom prst="rect">
            <a:avLst/>
          </a:prstGeom>
        </p:spPr>
      </p:pic>
      <p:sp>
        <p:nvSpPr>
          <p:cNvPr id="6" name="Rectangle 5"/>
          <p:cNvSpPr/>
          <p:nvPr/>
        </p:nvSpPr>
        <p:spPr>
          <a:xfrm>
            <a:off x="2567608" y="3573016"/>
            <a:ext cx="3024336" cy="216024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4181773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416" y="29910"/>
            <a:ext cx="9829800" cy="1082674"/>
          </a:xfrm>
        </p:spPr>
        <p:txBody>
          <a:bodyPr/>
          <a:lstStyle/>
          <a:p>
            <a:pPr algn="ctr"/>
            <a:r>
              <a:rPr lang="en-GB" b="1" dirty="0" smtClean="0">
                <a:latin typeface="Letter-join Plus 36" panose="02000505000000020003" pitchFamily="50" charset="0"/>
              </a:rPr>
              <a:t>SAFEGUARDING</a:t>
            </a:r>
            <a:endParaRPr lang="en-GB" b="1" dirty="0">
              <a:latin typeface="Letter-join Plus 36" panose="02000505000000020003" pitchFamily="50" charset="0"/>
            </a:endParaRPr>
          </a:p>
        </p:txBody>
      </p:sp>
      <p:sp>
        <p:nvSpPr>
          <p:cNvPr id="3" name="TextBox 2"/>
          <p:cNvSpPr txBox="1"/>
          <p:nvPr/>
        </p:nvSpPr>
        <p:spPr>
          <a:xfrm>
            <a:off x="407368" y="1134218"/>
            <a:ext cx="11233248" cy="4247317"/>
          </a:xfrm>
          <a:prstGeom prst="rect">
            <a:avLst/>
          </a:prstGeom>
          <a:noFill/>
        </p:spPr>
        <p:txBody>
          <a:bodyPr wrap="square" rtlCol="0">
            <a:spAutoFit/>
          </a:bodyPr>
          <a:lstStyle/>
          <a:p>
            <a:pPr marL="285750" indent="-285750">
              <a:buFont typeface="Arial" panose="020B0604020202020204" pitchFamily="34" charset="0"/>
              <a:buChar char="•"/>
            </a:pPr>
            <a:r>
              <a:rPr lang="en-GB" dirty="0" smtClean="0">
                <a:latin typeface="Letter-join Plus 36" panose="02000505000000020003" pitchFamily="50" charset="0"/>
              </a:rPr>
              <a:t>Safeguarding is everyone’s responsibility and the Safeguarding of your children is our highest priority</a:t>
            </a:r>
          </a:p>
          <a:p>
            <a:pPr marL="285750" indent="-285750">
              <a:buFont typeface="Arial" panose="020B0604020202020204" pitchFamily="34" charset="0"/>
              <a:buChar char="•"/>
            </a:pPr>
            <a:r>
              <a:rPr lang="en-GB" dirty="0" smtClean="0">
                <a:latin typeface="Letter-join Plus 36" panose="02000505000000020003" pitchFamily="50" charset="0"/>
              </a:rPr>
              <a:t>Mrs </a:t>
            </a:r>
            <a:r>
              <a:rPr lang="en-GB" dirty="0" err="1" smtClean="0">
                <a:latin typeface="Letter-join Plus 36" panose="02000505000000020003" pitchFamily="50" charset="0"/>
              </a:rPr>
              <a:t>Humphriss</a:t>
            </a:r>
            <a:r>
              <a:rPr lang="en-GB" dirty="0" smtClean="0">
                <a:latin typeface="Letter-join Plus 36" panose="02000505000000020003" pitchFamily="50" charset="0"/>
              </a:rPr>
              <a:t>, Mrs Abernethy and Miss </a:t>
            </a:r>
            <a:r>
              <a:rPr lang="en-GB" dirty="0" err="1" smtClean="0">
                <a:latin typeface="Letter-join Plus 36" panose="02000505000000020003" pitchFamily="50" charset="0"/>
              </a:rPr>
              <a:t>Bradburn</a:t>
            </a:r>
            <a:r>
              <a:rPr lang="en-GB" dirty="0" smtClean="0">
                <a:latin typeface="Letter-join Plus 36" panose="02000505000000020003" pitchFamily="50" charset="0"/>
              </a:rPr>
              <a:t> are the safeguarding leads in the school</a:t>
            </a:r>
          </a:p>
          <a:p>
            <a:pPr marL="285750" indent="-285750">
              <a:buFont typeface="Arial" panose="020B0604020202020204" pitchFamily="34" charset="0"/>
              <a:buChar char="•"/>
            </a:pPr>
            <a:r>
              <a:rPr lang="en-GB" dirty="0" smtClean="0">
                <a:latin typeface="Letter-join Plus 36" panose="02000505000000020003" pitchFamily="50" charset="0"/>
              </a:rPr>
              <a:t>EVERY member of staff is trained in Safeguarding and kept up to date with all current government polices and procedures to ensure the safety of your children</a:t>
            </a:r>
          </a:p>
          <a:p>
            <a:pPr marL="285750" indent="-285750">
              <a:buFont typeface="Arial" panose="020B0604020202020204" pitchFamily="34" charset="0"/>
              <a:buChar char="•"/>
            </a:pPr>
            <a:r>
              <a:rPr lang="en-GB" dirty="0" smtClean="0">
                <a:latin typeface="Letter-join Plus 36" panose="02000505000000020003" pitchFamily="50" charset="0"/>
              </a:rPr>
              <a:t>If you </a:t>
            </a:r>
            <a:r>
              <a:rPr lang="en-GB" dirty="0">
                <a:latin typeface="Letter-join Plus 36" panose="02000505000000020003" pitchFamily="50" charset="0"/>
              </a:rPr>
              <a:t>have ANY concerns about the welfare of a child please talk to </a:t>
            </a:r>
            <a:r>
              <a:rPr lang="en-GB" dirty="0" smtClean="0">
                <a:latin typeface="Letter-join Plus 36" panose="02000505000000020003" pitchFamily="50" charset="0"/>
              </a:rPr>
              <a:t>one of the school’s safeguarding leads, </a:t>
            </a:r>
            <a:r>
              <a:rPr lang="en-GB" dirty="0">
                <a:latin typeface="Letter-join Plus 36" panose="02000505000000020003" pitchFamily="50" charset="0"/>
              </a:rPr>
              <a:t>or contact the MASH team directly on:01926 </a:t>
            </a:r>
            <a:r>
              <a:rPr lang="en-GB" dirty="0" smtClean="0">
                <a:latin typeface="Letter-join Plus 36" panose="02000505000000020003" pitchFamily="50" charset="0"/>
              </a:rPr>
              <a:t>414144</a:t>
            </a:r>
          </a:p>
          <a:p>
            <a:pPr marL="285750" indent="-285750">
              <a:buFont typeface="Arial" panose="020B0604020202020204" pitchFamily="34" charset="0"/>
              <a:buChar char="•"/>
            </a:pPr>
            <a:r>
              <a:rPr lang="en-GB" dirty="0" smtClean="0">
                <a:latin typeface="Letter-join Plus 36" panose="02000505000000020003" pitchFamily="50" charset="0"/>
              </a:rPr>
              <a:t>If you have a concern about a member of staff regarding the safety of children then please discuss this with the </a:t>
            </a:r>
            <a:r>
              <a:rPr lang="en-GB" dirty="0" err="1" smtClean="0">
                <a:latin typeface="Letter-join Plus 36" panose="02000505000000020003" pitchFamily="50" charset="0"/>
              </a:rPr>
              <a:t>Headteacher</a:t>
            </a:r>
            <a:r>
              <a:rPr lang="en-GB" dirty="0" smtClean="0">
                <a:latin typeface="Letter-join Plus 36" panose="02000505000000020003" pitchFamily="50" charset="0"/>
              </a:rPr>
              <a:t>/DSL Mrs </a:t>
            </a:r>
            <a:r>
              <a:rPr lang="en-GB" dirty="0" err="1" smtClean="0">
                <a:latin typeface="Letter-join Plus 36" panose="02000505000000020003" pitchFamily="50" charset="0"/>
              </a:rPr>
              <a:t>Humphriss</a:t>
            </a:r>
            <a:r>
              <a:rPr lang="en-GB" dirty="0" smtClean="0">
                <a:latin typeface="Letter-join Plus 36" panose="02000505000000020003" pitchFamily="50" charset="0"/>
              </a:rPr>
              <a:t>, Mrs Abernethy, or Paul </a:t>
            </a:r>
            <a:r>
              <a:rPr lang="en-GB" dirty="0" err="1" smtClean="0">
                <a:latin typeface="Letter-join Plus 36" panose="02000505000000020003" pitchFamily="50" charset="0"/>
              </a:rPr>
              <a:t>Wakely</a:t>
            </a:r>
            <a:r>
              <a:rPr lang="en-GB" dirty="0" smtClean="0">
                <a:latin typeface="Letter-join Plus 36" panose="02000505000000020003" pitchFamily="50" charset="0"/>
              </a:rPr>
              <a:t>, our chair of governors, whose contact details are available on the school website and are on posters around the school</a:t>
            </a:r>
          </a:p>
          <a:p>
            <a:pPr marL="285750" indent="-285750">
              <a:buFont typeface="Arial" panose="020B0604020202020204" pitchFamily="34" charset="0"/>
              <a:buChar char="•"/>
            </a:pPr>
            <a:r>
              <a:rPr lang="en-GB" dirty="0" smtClean="0">
                <a:latin typeface="Letter-join Plus 36" panose="02000505000000020003" pitchFamily="50" charset="0"/>
              </a:rPr>
              <a:t>We will be teaching your children about protective behaviours this term. This involves the children understanding their Early Warning signs, how they feel when things don’t feel right. It also provides them with the appropriate vocabulary to express themselves regarding what feels ok and what doesn’t.</a:t>
            </a:r>
          </a:p>
          <a:p>
            <a:pPr marL="285750" indent="-285750">
              <a:buFont typeface="Arial" panose="020B0604020202020204" pitchFamily="34" charset="0"/>
              <a:buChar char="•"/>
            </a:pPr>
            <a:r>
              <a:rPr lang="en-GB" dirty="0" smtClean="0">
                <a:latin typeface="Letter-join Plus 36" panose="02000505000000020003" pitchFamily="50" charset="0"/>
              </a:rPr>
              <a:t>Online safety is key and we will be teaching your children all about this every term.</a:t>
            </a:r>
          </a:p>
          <a:p>
            <a:pPr marL="285750" indent="-285750">
              <a:buFont typeface="Arial" panose="020B0604020202020204" pitchFamily="34" charset="0"/>
              <a:buChar char="•"/>
            </a:pPr>
            <a:r>
              <a:rPr lang="en-GB" dirty="0" smtClean="0">
                <a:latin typeface="Letter-join Plus 36" panose="02000505000000020003" pitchFamily="50" charset="0"/>
              </a:rPr>
              <a:t>Please look on our website for more online safety information for parents and other safeguarding information.</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769019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55914" y="36514"/>
            <a:ext cx="6797675" cy="1304925"/>
          </a:xfrm>
        </p:spPr>
        <p:txBody>
          <a:bodyPr/>
          <a:lstStyle/>
          <a:p>
            <a:pPr algn="ctr" eaLnBrk="1" hangingPunct="1"/>
            <a:r>
              <a:rPr lang="en-GB" altLang="en-US" u="sng" dirty="0" smtClean="0">
                <a:latin typeface="Letter-join Plus 36" panose="02000505000000020003" pitchFamily="50" charset="0"/>
              </a:rPr>
              <a:t>Start of the Day</a:t>
            </a:r>
          </a:p>
        </p:txBody>
      </p:sp>
      <p:sp>
        <p:nvSpPr>
          <p:cNvPr id="4099" name="Rectangle 3"/>
          <p:cNvSpPr>
            <a:spLocks noGrp="1" noChangeArrowheads="1"/>
          </p:cNvSpPr>
          <p:nvPr>
            <p:ph idx="1"/>
          </p:nvPr>
        </p:nvSpPr>
        <p:spPr>
          <a:xfrm>
            <a:off x="2152650" y="1196752"/>
            <a:ext cx="7772400" cy="5400675"/>
          </a:xfrm>
        </p:spPr>
        <p:txBody>
          <a:bodyPr rtlCol="0">
            <a:normAutofit fontScale="62500" lnSpcReduction="20000"/>
          </a:bodyPr>
          <a:lstStyle/>
          <a:p>
            <a:pPr>
              <a:lnSpc>
                <a:spcPct val="120000"/>
              </a:lnSpc>
              <a:spcBef>
                <a:spcPts val="0"/>
              </a:spcBef>
              <a:buClr>
                <a:schemeClr val="accent1">
                  <a:lumMod val="75000"/>
                </a:schemeClr>
              </a:buClr>
              <a:buFont typeface="Wingdings" panose="05000000000000000000" pitchFamily="2" charset="2"/>
              <a:buChar char="§"/>
              <a:defRPr/>
            </a:pPr>
            <a:r>
              <a:rPr lang="en-GB" altLang="en-US" sz="3800" dirty="0" smtClean="0">
                <a:latin typeface="Letter-join Plus 36" panose="02000505000000020003" pitchFamily="50" charset="0"/>
              </a:rPr>
              <a:t>Children can start coming into the classroom between 8:40am – 9:00am</a:t>
            </a:r>
            <a:endParaRPr lang="en-GB" altLang="en-US" sz="3800" dirty="0">
              <a:latin typeface="Letter-join Plus 36" panose="02000505000000020003" pitchFamily="50" charset="0"/>
            </a:endParaRPr>
          </a:p>
          <a:p>
            <a:pPr>
              <a:lnSpc>
                <a:spcPct val="120000"/>
              </a:lnSpc>
              <a:spcBef>
                <a:spcPts val="0"/>
              </a:spcBef>
              <a:buClr>
                <a:schemeClr val="accent1">
                  <a:lumMod val="75000"/>
                </a:schemeClr>
              </a:buClr>
              <a:buFont typeface="Wingdings" panose="05000000000000000000" pitchFamily="2" charset="2"/>
              <a:buChar char="§"/>
              <a:defRPr/>
            </a:pPr>
            <a:endParaRPr lang="en-GB" altLang="en-US" sz="3800" dirty="0">
              <a:latin typeface="Letter-join Plus 36" panose="02000505000000020003" pitchFamily="50" charset="0"/>
            </a:endParaRPr>
          </a:p>
          <a:p>
            <a:pPr>
              <a:lnSpc>
                <a:spcPct val="120000"/>
              </a:lnSpc>
              <a:spcBef>
                <a:spcPts val="0"/>
              </a:spcBef>
              <a:buClr>
                <a:schemeClr val="accent1">
                  <a:lumMod val="75000"/>
                </a:schemeClr>
              </a:buClr>
              <a:buFont typeface="Wingdings" panose="05000000000000000000" pitchFamily="2" charset="2"/>
              <a:buChar char="§"/>
              <a:defRPr/>
            </a:pPr>
            <a:r>
              <a:rPr lang="en-GB" altLang="en-US" sz="3800" dirty="0">
                <a:latin typeface="Letter-join Plus 36" panose="02000505000000020003" pitchFamily="50" charset="0"/>
              </a:rPr>
              <a:t>The children </a:t>
            </a:r>
            <a:r>
              <a:rPr lang="en-GB" altLang="en-US" sz="3800" dirty="0" smtClean="0">
                <a:latin typeface="Letter-join Plus 36" panose="02000505000000020003" pitchFamily="50" charset="0"/>
              </a:rPr>
              <a:t>will walk from the side gate and then </a:t>
            </a:r>
            <a:r>
              <a:rPr lang="en-GB" altLang="en-US" sz="3800" dirty="0">
                <a:latin typeface="Letter-join Plus 36" panose="02000505000000020003" pitchFamily="50" charset="0"/>
              </a:rPr>
              <a:t>enter </a:t>
            </a:r>
            <a:r>
              <a:rPr lang="en-GB" altLang="en-US" sz="3800" dirty="0" smtClean="0">
                <a:latin typeface="Letter-join Plus 36" panose="02000505000000020003" pitchFamily="50" charset="0"/>
              </a:rPr>
              <a:t>through the external classroom </a:t>
            </a:r>
            <a:r>
              <a:rPr lang="en-GB" altLang="en-US" sz="3800" dirty="0" smtClean="0">
                <a:latin typeface="Letter-join Plus 36" panose="02000505000000020003" pitchFamily="50" charset="0"/>
              </a:rPr>
              <a:t>doors.</a:t>
            </a:r>
            <a:endParaRPr lang="en-GB" altLang="en-US" sz="3800" dirty="0" smtClean="0">
              <a:latin typeface="Letter-join Plus 36" panose="02000505000000020003" pitchFamily="50" charset="0"/>
            </a:endParaRPr>
          </a:p>
          <a:p>
            <a:pPr>
              <a:lnSpc>
                <a:spcPct val="120000"/>
              </a:lnSpc>
              <a:spcBef>
                <a:spcPts val="0"/>
              </a:spcBef>
              <a:buClr>
                <a:schemeClr val="accent1">
                  <a:lumMod val="75000"/>
                </a:schemeClr>
              </a:buClr>
              <a:buFont typeface="Wingdings" panose="05000000000000000000" pitchFamily="2" charset="2"/>
              <a:buChar char="§"/>
              <a:defRPr/>
            </a:pPr>
            <a:endParaRPr lang="en-GB" altLang="en-US" sz="3800" dirty="0">
              <a:latin typeface="Letter-join Plus 36" panose="02000505000000020003" pitchFamily="50" charset="0"/>
            </a:endParaRPr>
          </a:p>
          <a:p>
            <a:pPr>
              <a:lnSpc>
                <a:spcPct val="120000"/>
              </a:lnSpc>
              <a:spcBef>
                <a:spcPts val="0"/>
              </a:spcBef>
              <a:buClr>
                <a:schemeClr val="accent1">
                  <a:lumMod val="75000"/>
                </a:schemeClr>
              </a:buClr>
              <a:buFont typeface="Wingdings" panose="05000000000000000000" pitchFamily="2" charset="2"/>
              <a:buChar char="§"/>
              <a:defRPr/>
            </a:pPr>
            <a:r>
              <a:rPr lang="en-GB" altLang="en-US" sz="3800" dirty="0" smtClean="0">
                <a:latin typeface="Letter-join Plus 36" panose="02000505000000020003" pitchFamily="50" charset="0"/>
              </a:rPr>
              <a:t>Please keep to the one-way system, wear a mask and maintain a safe social distance from each other.</a:t>
            </a:r>
            <a:endParaRPr lang="en-GB" altLang="en-US" sz="3800" dirty="0">
              <a:latin typeface="Letter-join Plus 36" panose="02000505000000020003" pitchFamily="50" charset="0"/>
            </a:endParaRPr>
          </a:p>
          <a:p>
            <a:pPr>
              <a:lnSpc>
                <a:spcPct val="120000"/>
              </a:lnSpc>
              <a:spcBef>
                <a:spcPts val="0"/>
              </a:spcBef>
              <a:buClr>
                <a:schemeClr val="accent1">
                  <a:lumMod val="75000"/>
                </a:schemeClr>
              </a:buClr>
              <a:buFont typeface="Wingdings" panose="05000000000000000000" pitchFamily="2" charset="2"/>
              <a:buChar char="§"/>
              <a:defRPr/>
            </a:pPr>
            <a:endParaRPr lang="en-GB" altLang="en-US" sz="3800" dirty="0">
              <a:latin typeface="Letter-join Plus 36" panose="02000505000000020003" pitchFamily="50" charset="0"/>
            </a:endParaRPr>
          </a:p>
          <a:p>
            <a:pPr>
              <a:lnSpc>
                <a:spcPct val="120000"/>
              </a:lnSpc>
              <a:spcBef>
                <a:spcPts val="0"/>
              </a:spcBef>
              <a:buClr>
                <a:schemeClr val="accent1">
                  <a:lumMod val="75000"/>
                </a:schemeClr>
              </a:buClr>
              <a:buFont typeface="Wingdings" panose="05000000000000000000" pitchFamily="2" charset="2"/>
              <a:buChar char="§"/>
              <a:defRPr/>
            </a:pPr>
            <a:r>
              <a:rPr lang="en-GB" altLang="en-US" sz="3800" dirty="0">
                <a:latin typeface="Letter-join Plus 36" panose="02000505000000020003" pitchFamily="50" charset="0"/>
              </a:rPr>
              <a:t>If you </a:t>
            </a:r>
            <a:r>
              <a:rPr lang="en-GB" altLang="en-US" sz="3800" dirty="0" smtClean="0">
                <a:latin typeface="Letter-join Plus 36" panose="02000505000000020003" pitchFamily="50" charset="0"/>
              </a:rPr>
              <a:t>need to speak to the class teacher, please leave a message with the office or use the “Me to You” sheet.</a:t>
            </a:r>
            <a:endParaRPr lang="en-GB" altLang="en-US" sz="3800" dirty="0">
              <a:latin typeface="Letter-join Plus 36" panose="02000505000000020003" pitchFamily="50" charset="0"/>
            </a:endParaRPr>
          </a:p>
          <a:p>
            <a:pPr marL="0" indent="0">
              <a:lnSpc>
                <a:spcPct val="120000"/>
              </a:lnSpc>
              <a:spcBef>
                <a:spcPts val="0"/>
              </a:spcBef>
              <a:buClr>
                <a:schemeClr val="accent1">
                  <a:lumMod val="75000"/>
                </a:schemeClr>
              </a:buClr>
              <a:buNone/>
              <a:defRPr/>
            </a:pPr>
            <a:endParaRPr lang="en-GB" altLang="en-US" sz="3800" dirty="0">
              <a:latin typeface="Letter-join Plus 36" panose="02000505000000020003" pitchFamily="50" charset="0"/>
            </a:endParaRPr>
          </a:p>
          <a:p>
            <a:pPr>
              <a:lnSpc>
                <a:spcPct val="120000"/>
              </a:lnSpc>
              <a:spcBef>
                <a:spcPts val="0"/>
              </a:spcBef>
              <a:buClr>
                <a:schemeClr val="accent1">
                  <a:lumMod val="75000"/>
                </a:schemeClr>
              </a:buClr>
              <a:buFont typeface="Wingdings" panose="05000000000000000000" pitchFamily="2" charset="2"/>
              <a:buChar char="§"/>
              <a:defRPr/>
            </a:pPr>
            <a:r>
              <a:rPr lang="en-GB" altLang="en-US" sz="3800" dirty="0">
                <a:latin typeface="Letter-join Plus 36" panose="02000505000000020003" pitchFamily="50" charset="0"/>
              </a:rPr>
              <a:t>If you arrive after 9:00am, please report to the office and sign your child in there.</a:t>
            </a:r>
          </a:p>
          <a:p>
            <a:pPr>
              <a:lnSpc>
                <a:spcPct val="120000"/>
              </a:lnSpc>
              <a:spcBef>
                <a:spcPts val="0"/>
              </a:spcBef>
              <a:buClr>
                <a:schemeClr val="accent1">
                  <a:lumMod val="75000"/>
                </a:schemeClr>
              </a:buClr>
              <a:buFont typeface="Wingdings" panose="05000000000000000000" pitchFamily="2" charset="2"/>
              <a:buChar char="§"/>
              <a:defRPr/>
            </a:pPr>
            <a:endParaRPr lang="en-GB" altLang="en-US" dirty="0" smtClean="0">
              <a:ea typeface="+mn-ea"/>
              <a:cs typeface="+mn-cs"/>
            </a:endParaRPr>
          </a:p>
          <a:p>
            <a:pPr>
              <a:lnSpc>
                <a:spcPct val="80000"/>
              </a:lnSpc>
              <a:spcBef>
                <a:spcPts val="0"/>
              </a:spcBef>
              <a:buClr>
                <a:schemeClr val="accent1">
                  <a:lumMod val="75000"/>
                </a:schemeClr>
              </a:buClr>
              <a:buFont typeface="Wingdings" panose="05000000000000000000" pitchFamily="2" charset="2"/>
              <a:buChar char="§"/>
              <a:defRPr/>
            </a:pPr>
            <a:endParaRPr lang="en-GB" altLang="en-US" dirty="0" smtClean="0">
              <a:ea typeface="+mn-ea"/>
              <a:cs typeface="+mn-cs"/>
            </a:endParaRPr>
          </a:p>
        </p:txBody>
      </p:sp>
    </p:spTree>
    <p:extLst>
      <p:ext uri="{BB962C8B-B14F-4D97-AF65-F5344CB8AC3E}">
        <p14:creationId xmlns:p14="http://schemas.microsoft.com/office/powerpoint/2010/main" val="128049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640015" y="117477"/>
            <a:ext cx="5328194" cy="719236"/>
          </a:xfrm>
        </p:spPr>
        <p:txBody>
          <a:bodyPr/>
          <a:lstStyle/>
          <a:p>
            <a:pPr algn="ctr" eaLnBrk="1" hangingPunct="1"/>
            <a:r>
              <a:rPr lang="en-GB" altLang="en-US" u="sng" dirty="0" smtClean="0">
                <a:latin typeface="Letter-join Plus 36" panose="02000505000000020003" pitchFamily="50" charset="0"/>
              </a:rPr>
              <a:t>General</a:t>
            </a:r>
          </a:p>
        </p:txBody>
      </p:sp>
      <p:sp>
        <p:nvSpPr>
          <p:cNvPr id="10243" name="Rectangle 3"/>
          <p:cNvSpPr>
            <a:spLocks noGrp="1" noChangeArrowheads="1"/>
          </p:cNvSpPr>
          <p:nvPr>
            <p:ph idx="1"/>
          </p:nvPr>
        </p:nvSpPr>
        <p:spPr>
          <a:xfrm>
            <a:off x="1775520" y="1052736"/>
            <a:ext cx="7848872" cy="4968552"/>
          </a:xfrm>
        </p:spPr>
        <p:txBody>
          <a:bodyPr>
            <a:normAutofit/>
          </a:bodyPr>
          <a:lstStyle/>
          <a:p>
            <a:pPr eaLnBrk="1" hangingPunct="1">
              <a:lnSpc>
                <a:spcPct val="80000"/>
              </a:lnSpc>
              <a:buFont typeface="Franklin Gothic Book" charset="0"/>
              <a:buChar char="■"/>
              <a:defRPr/>
            </a:pPr>
            <a:r>
              <a:rPr lang="en-GB" dirty="0" smtClean="0">
                <a:latin typeface="Letter-join Plus 36" panose="02000505000000020003" pitchFamily="50" charset="0"/>
                <a:ea typeface="ＭＳ Ｐゴシック" charset="0"/>
              </a:rPr>
              <a:t>Please </a:t>
            </a:r>
            <a:r>
              <a:rPr lang="en-GB" dirty="0">
                <a:latin typeface="Letter-join Plus 36" panose="02000505000000020003" pitchFamily="50" charset="0"/>
                <a:ea typeface="ＭＳ Ｐゴシック" charset="0"/>
              </a:rPr>
              <a:t>n</a:t>
            </a:r>
            <a:r>
              <a:rPr lang="en-GB" dirty="0" smtClean="0">
                <a:latin typeface="Letter-join Plus 36" panose="02000505000000020003" pitchFamily="50" charset="0"/>
                <a:ea typeface="ＭＳ Ｐゴシック" charset="0"/>
              </a:rPr>
              <a:t>ame all school uniform and any equipment that the children would like to bring in to </a:t>
            </a:r>
            <a:r>
              <a:rPr lang="en-GB" dirty="0">
                <a:latin typeface="Letter-join Plus 36" panose="02000505000000020003" pitchFamily="50" charset="0"/>
                <a:ea typeface="ＭＳ Ｐゴシック" charset="0"/>
              </a:rPr>
              <a:t>avoid losses</a:t>
            </a:r>
            <a:r>
              <a:rPr lang="en-GB" dirty="0" smtClean="0">
                <a:latin typeface="Letter-join Plus 36" panose="02000505000000020003" pitchFamily="50" charset="0"/>
                <a:ea typeface="ＭＳ Ｐゴシック" charset="0"/>
              </a:rPr>
              <a:t>. Please do not provide your children will large bags as everything is being kept on the children’s chairs.</a:t>
            </a:r>
          </a:p>
          <a:p>
            <a:pPr eaLnBrk="1" hangingPunct="1">
              <a:lnSpc>
                <a:spcPct val="80000"/>
              </a:lnSpc>
              <a:buFont typeface="Franklin Gothic Book" charset="0"/>
              <a:buChar char="■"/>
              <a:defRPr/>
            </a:pPr>
            <a:r>
              <a:rPr lang="en-GB" dirty="0" smtClean="0">
                <a:latin typeface="Letter-join Plus 36" panose="02000505000000020003" pitchFamily="50" charset="0"/>
                <a:ea typeface="ＭＳ Ｐゴシック" charset="0"/>
              </a:rPr>
              <a:t>Year 1 </a:t>
            </a:r>
            <a:r>
              <a:rPr lang="en-GB" dirty="0" smtClean="0">
                <a:latin typeface="Letter-join Plus 36" panose="02000505000000020003" pitchFamily="50" charset="0"/>
                <a:ea typeface="ＭＳ Ｐゴシック" charset="0"/>
              </a:rPr>
              <a:t>should arrive in the PE kit on </a:t>
            </a:r>
            <a:r>
              <a:rPr lang="en-GB" sz="2800" b="1" dirty="0" smtClean="0">
                <a:latin typeface="Letter-join Plus 36" panose="02000505000000020003" pitchFamily="50" charset="0"/>
                <a:ea typeface="ＭＳ Ｐゴシック" charset="0"/>
              </a:rPr>
              <a:t>Wednesday</a:t>
            </a:r>
            <a:r>
              <a:rPr lang="en-GB" sz="2800" b="1" dirty="0" smtClean="0">
                <a:latin typeface="Letter-join Plus 36" panose="02000505000000020003" pitchFamily="50" charset="0"/>
                <a:ea typeface="ＭＳ Ｐゴシック" charset="0"/>
              </a:rPr>
              <a:t> </a:t>
            </a:r>
            <a:r>
              <a:rPr lang="en-GB" dirty="0" smtClean="0">
                <a:latin typeface="Letter-join Plus 36" panose="02000505000000020003" pitchFamily="50" charset="0"/>
                <a:ea typeface="ＭＳ Ｐゴシック" charset="0"/>
              </a:rPr>
              <a:t>and </a:t>
            </a:r>
            <a:r>
              <a:rPr lang="en-GB" sz="2800" b="1" dirty="0" smtClean="0">
                <a:latin typeface="Letter-join Plus 36" panose="02000505000000020003" pitchFamily="50" charset="0"/>
                <a:ea typeface="ＭＳ Ｐゴシック" charset="0"/>
              </a:rPr>
              <a:t>Friday</a:t>
            </a:r>
            <a:r>
              <a:rPr lang="en-GB" dirty="0" smtClean="0">
                <a:latin typeface="Letter-join Plus 36" panose="02000505000000020003" pitchFamily="50" charset="0"/>
                <a:ea typeface="ＭＳ Ｐゴシック" charset="0"/>
              </a:rPr>
              <a:t>.  PE lessons will take place </a:t>
            </a:r>
            <a:r>
              <a:rPr lang="en-GB" dirty="0" smtClean="0">
                <a:latin typeface="Letter-join Plus 36" panose="02000505000000020003" pitchFamily="50" charset="0"/>
                <a:ea typeface="ＭＳ Ｐゴシック" charset="0"/>
              </a:rPr>
              <a:t>both outside and inside, </a:t>
            </a:r>
            <a:r>
              <a:rPr lang="en-GB" dirty="0" smtClean="0">
                <a:latin typeface="Letter-join Plus 36" panose="02000505000000020003" pitchFamily="50" charset="0"/>
                <a:ea typeface="ＭＳ Ｐゴシック" charset="0"/>
              </a:rPr>
              <a:t>please make sure children are wearing suitable clothing.</a:t>
            </a:r>
          </a:p>
          <a:p>
            <a:pPr eaLnBrk="1" hangingPunct="1">
              <a:lnSpc>
                <a:spcPct val="80000"/>
              </a:lnSpc>
              <a:buFont typeface="Franklin Gothic Book" charset="0"/>
              <a:buChar char="■"/>
              <a:defRPr/>
            </a:pPr>
            <a:r>
              <a:rPr lang="en-GB" dirty="0" smtClean="0">
                <a:latin typeface="Letter-join Plus 36" panose="02000505000000020003" pitchFamily="50" charset="0"/>
                <a:ea typeface="ＭＳ Ｐゴシック" charset="0"/>
              </a:rPr>
              <a:t>Uniform</a:t>
            </a:r>
            <a:r>
              <a:rPr lang="en-GB" dirty="0">
                <a:latin typeface="Letter-join Plus 36" panose="02000505000000020003" pitchFamily="50" charset="0"/>
                <a:ea typeface="ＭＳ Ｐゴシック" charset="0"/>
              </a:rPr>
              <a:t>: children must wear their school uniform correctly, children also need to tie their hair up if it is shoulder length or longer</a:t>
            </a:r>
            <a:r>
              <a:rPr lang="en-GB" dirty="0" smtClean="0">
                <a:latin typeface="Letter-join Plus 36" panose="02000505000000020003" pitchFamily="50" charset="0"/>
                <a:ea typeface="ＭＳ Ｐゴシック" charset="0"/>
              </a:rPr>
              <a:t>. Please do not send your children in with big bows in their hair and earrings </a:t>
            </a:r>
            <a:r>
              <a:rPr lang="en-GB" dirty="0">
                <a:latin typeface="Letter-join Plus 36" panose="02000505000000020003" pitchFamily="50" charset="0"/>
                <a:ea typeface="ＭＳ Ｐゴシック" charset="0"/>
              </a:rPr>
              <a:t>must be stud earrings</a:t>
            </a:r>
            <a:r>
              <a:rPr lang="en-GB" dirty="0" smtClean="0">
                <a:latin typeface="Letter-join Plus 36" panose="02000505000000020003" pitchFamily="50" charset="0"/>
                <a:ea typeface="ＭＳ Ｐゴシック" charset="0"/>
              </a:rPr>
              <a:t>.</a:t>
            </a:r>
          </a:p>
          <a:p>
            <a:pPr eaLnBrk="1" hangingPunct="1">
              <a:lnSpc>
                <a:spcPct val="80000"/>
              </a:lnSpc>
              <a:buFont typeface="Franklin Gothic Book" charset="0"/>
              <a:buChar char="■"/>
              <a:defRPr/>
            </a:pPr>
            <a:r>
              <a:rPr lang="en-GB" dirty="0" smtClean="0">
                <a:latin typeface="Letter-join Plus 36" panose="02000505000000020003" pitchFamily="50" charset="0"/>
                <a:ea typeface="ＭＳ Ｐゴシック" charset="0"/>
              </a:rPr>
              <a:t>The children are allowed to have a water bottle in the classroom. This can be refilled if needed.</a:t>
            </a:r>
          </a:p>
          <a:p>
            <a:pPr marL="0" indent="0">
              <a:lnSpc>
                <a:spcPct val="80000"/>
              </a:lnSpc>
              <a:buNone/>
              <a:defRPr/>
            </a:pPr>
            <a:endParaRPr lang="en-GB" dirty="0">
              <a:latin typeface="XCCW Joined 23a" charset="0"/>
              <a:ea typeface="ＭＳ Ｐゴシック" charset="0"/>
              <a:cs typeface="+mn-cs"/>
            </a:endParaRPr>
          </a:p>
        </p:txBody>
      </p:sp>
    </p:spTree>
    <p:extLst>
      <p:ext uri="{BB962C8B-B14F-4D97-AF65-F5344CB8AC3E}">
        <p14:creationId xmlns:p14="http://schemas.microsoft.com/office/powerpoint/2010/main" val="126351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570163" y="115888"/>
            <a:ext cx="7200900" cy="1485900"/>
          </a:xfrm>
        </p:spPr>
        <p:txBody>
          <a:bodyPr/>
          <a:lstStyle/>
          <a:p>
            <a:pPr algn="ctr" eaLnBrk="1" hangingPunct="1"/>
            <a:r>
              <a:rPr lang="en-GB" altLang="en-US" u="sng" dirty="0" smtClean="0">
                <a:latin typeface="Letter-join Plus 36" panose="02000505000000020003" pitchFamily="50" charset="0"/>
              </a:rPr>
              <a:t>Continued…</a:t>
            </a:r>
          </a:p>
        </p:txBody>
      </p:sp>
      <p:sp>
        <p:nvSpPr>
          <p:cNvPr id="27651" name="Rectangle 3"/>
          <p:cNvSpPr>
            <a:spLocks noGrp="1" noChangeArrowheads="1"/>
          </p:cNvSpPr>
          <p:nvPr>
            <p:ph idx="1"/>
          </p:nvPr>
        </p:nvSpPr>
        <p:spPr>
          <a:xfrm>
            <a:off x="1487488" y="1700212"/>
            <a:ext cx="8283575" cy="5157787"/>
          </a:xfrm>
        </p:spPr>
        <p:txBody>
          <a:bodyPr rtlCol="0">
            <a:normAutofit/>
          </a:bodyPr>
          <a:lstStyle/>
          <a:p>
            <a:pPr marL="384048" indent="-384048">
              <a:lnSpc>
                <a:spcPct val="80000"/>
              </a:lnSpc>
              <a:buClr>
                <a:schemeClr val="accent1">
                  <a:lumMod val="75000"/>
                </a:schemeClr>
              </a:buClr>
              <a:buFont typeface="Arial"/>
              <a:buChar char="•"/>
              <a:defRPr/>
            </a:pPr>
            <a:r>
              <a:rPr lang="en-GB" altLang="en-US" dirty="0" smtClean="0">
                <a:latin typeface="Letter-join Plus 36" panose="02000505000000020003" pitchFamily="50" charset="0"/>
              </a:rPr>
              <a:t>Heathcote is a healthy eating school.</a:t>
            </a:r>
          </a:p>
          <a:p>
            <a:pPr marL="384048" indent="-384048">
              <a:lnSpc>
                <a:spcPct val="80000"/>
              </a:lnSpc>
              <a:buClr>
                <a:schemeClr val="accent1">
                  <a:lumMod val="75000"/>
                </a:schemeClr>
              </a:buClr>
              <a:buFont typeface="Arial"/>
              <a:buChar char="•"/>
              <a:defRPr/>
            </a:pPr>
            <a:r>
              <a:rPr lang="en-GB" dirty="0" smtClean="0">
                <a:latin typeface="Letter-join Plus 36" panose="02000505000000020003" pitchFamily="50" charset="0"/>
                <a:ea typeface="ＭＳ Ｐゴシック" charset="0"/>
              </a:rPr>
              <a:t>Children </a:t>
            </a:r>
            <a:r>
              <a:rPr lang="en-GB" dirty="0">
                <a:latin typeface="Letter-join Plus 36" panose="02000505000000020003" pitchFamily="50" charset="0"/>
                <a:ea typeface="ＭＳ Ｐゴシック" charset="0"/>
              </a:rPr>
              <a:t>can bring a healthy snack to have at break time. </a:t>
            </a:r>
            <a:r>
              <a:rPr lang="en-GB" altLang="en-US" dirty="0">
                <a:latin typeface="Letter-join Plus 36" panose="02000505000000020003" pitchFamily="50" charset="0"/>
              </a:rPr>
              <a:t>There is also an opportunity for children to have a drink of milk each day but this will need to be ordered and paid for through the school office.</a:t>
            </a:r>
          </a:p>
          <a:p>
            <a:pPr marL="384048" indent="-384048">
              <a:lnSpc>
                <a:spcPct val="80000"/>
              </a:lnSpc>
              <a:buClr>
                <a:schemeClr val="accent1">
                  <a:lumMod val="75000"/>
                </a:schemeClr>
              </a:buClr>
              <a:buFont typeface="Arial"/>
              <a:buChar char="•"/>
              <a:defRPr/>
            </a:pPr>
            <a:r>
              <a:rPr lang="en-GB" altLang="en-US" dirty="0" smtClean="0">
                <a:latin typeface="Letter-join Plus 36" panose="02000505000000020003" pitchFamily="50" charset="0"/>
              </a:rPr>
              <a:t>If children are having a school lunch, they choose their red, green, jacket potato or sandwich option at the beginning of the day. </a:t>
            </a:r>
          </a:p>
          <a:p>
            <a:pPr marL="384048" indent="-384048">
              <a:lnSpc>
                <a:spcPct val="80000"/>
              </a:lnSpc>
              <a:buClr>
                <a:schemeClr val="accent1">
                  <a:lumMod val="75000"/>
                </a:schemeClr>
              </a:buClr>
              <a:buFont typeface="Arial"/>
              <a:buChar char="•"/>
              <a:defRPr/>
            </a:pPr>
            <a:r>
              <a:rPr lang="en-GB" altLang="en-US" dirty="0" smtClean="0">
                <a:latin typeface="Letter-join Plus 36" panose="02000505000000020003" pitchFamily="50" charset="0"/>
              </a:rPr>
              <a:t>Alternatively children are allowed to come in with their own packed lunch but please do not provide your children with any fizzy drinks, chocolate or sweets.</a:t>
            </a:r>
          </a:p>
          <a:p>
            <a:pPr marL="384048" indent="-384048">
              <a:lnSpc>
                <a:spcPct val="80000"/>
              </a:lnSpc>
              <a:buClr>
                <a:schemeClr val="accent1">
                  <a:lumMod val="75000"/>
                </a:schemeClr>
              </a:buClr>
              <a:buFont typeface="Arial"/>
              <a:buChar char="•"/>
              <a:defRPr/>
            </a:pPr>
            <a:r>
              <a:rPr lang="en-GB" altLang="en-US" dirty="0" smtClean="0">
                <a:latin typeface="Letter-join Plus 36" panose="02000505000000020003" pitchFamily="50" charset="0"/>
              </a:rPr>
              <a:t>During break time and lunch time, each class has their own zoned area so they are not mixing between year groups.  </a:t>
            </a:r>
          </a:p>
          <a:p>
            <a:pPr marL="384048" indent="-384048">
              <a:lnSpc>
                <a:spcPct val="80000"/>
              </a:lnSpc>
              <a:buClr>
                <a:schemeClr val="accent1">
                  <a:lumMod val="75000"/>
                </a:schemeClr>
              </a:buClr>
              <a:buFont typeface="Arial"/>
              <a:buChar char="•"/>
              <a:defRPr/>
            </a:pPr>
            <a:endParaRPr lang="en-GB" altLang="en-US" dirty="0" smtClean="0">
              <a:ea typeface="+mn-ea"/>
              <a:cs typeface="+mn-cs"/>
            </a:endParaRPr>
          </a:p>
        </p:txBody>
      </p:sp>
    </p:spTree>
    <p:extLst>
      <p:ext uri="{BB962C8B-B14F-4D97-AF65-F5344CB8AC3E}">
        <p14:creationId xmlns:p14="http://schemas.microsoft.com/office/powerpoint/2010/main" val="79392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631" y="-171400"/>
            <a:ext cx="9829800" cy="1082674"/>
          </a:xfrm>
        </p:spPr>
        <p:txBody>
          <a:bodyPr/>
          <a:lstStyle/>
          <a:p>
            <a:pPr algn="ctr"/>
            <a:r>
              <a:rPr lang="en-GB" altLang="en-US" u="sng" dirty="0">
                <a:latin typeface="Letter-join Plus 36" panose="02000505000000020003" pitchFamily="50" charset="0"/>
              </a:rPr>
              <a:t>Year </a:t>
            </a:r>
            <a:r>
              <a:rPr lang="en-GB" altLang="en-US" u="sng" dirty="0">
                <a:latin typeface="Letter-join Plus 36" panose="02000505000000020003" pitchFamily="50" charset="0"/>
              </a:rPr>
              <a:t>1</a:t>
            </a:r>
            <a:r>
              <a:rPr lang="en-GB" altLang="en-US" u="sng" dirty="0" smtClean="0">
                <a:latin typeface="Letter-join Plus 36" panose="02000505000000020003" pitchFamily="50" charset="0"/>
              </a:rPr>
              <a:t> </a:t>
            </a:r>
            <a:r>
              <a:rPr lang="en-GB" altLang="en-US" u="sng" dirty="0" smtClean="0">
                <a:latin typeface="Letter-join Plus 36" panose="02000505000000020003" pitchFamily="50" charset="0"/>
              </a:rPr>
              <a:t>timetable</a:t>
            </a:r>
            <a:endParaRPr lang="en-GB" dirty="0"/>
          </a:p>
        </p:txBody>
      </p:sp>
      <p:pic>
        <p:nvPicPr>
          <p:cNvPr id="4" name="Picture 3"/>
          <p:cNvPicPr>
            <a:picLocks noChangeAspect="1"/>
          </p:cNvPicPr>
          <p:nvPr/>
        </p:nvPicPr>
        <p:blipFill rotWithShape="1">
          <a:blip r:embed="rId2"/>
          <a:srcRect l="20669" t="23422" r="23434" b="11610"/>
          <a:stretch/>
        </p:blipFill>
        <p:spPr>
          <a:xfrm>
            <a:off x="2047902" y="911274"/>
            <a:ext cx="7427257" cy="4853455"/>
          </a:xfrm>
          <a:prstGeom prst="rect">
            <a:avLst/>
          </a:prstGeom>
        </p:spPr>
      </p:pic>
    </p:spTree>
    <p:extLst>
      <p:ext uri="{BB962C8B-B14F-4D97-AF65-F5344CB8AC3E}">
        <p14:creationId xmlns:p14="http://schemas.microsoft.com/office/powerpoint/2010/main" val="3826235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495550" y="-387424"/>
            <a:ext cx="7200900" cy="1485900"/>
          </a:xfrm>
        </p:spPr>
        <p:txBody>
          <a:bodyPr/>
          <a:lstStyle/>
          <a:p>
            <a:pPr algn="ctr" eaLnBrk="1" hangingPunct="1"/>
            <a:r>
              <a:rPr lang="en-GB" altLang="en-US" u="sng" dirty="0" smtClean="0">
                <a:latin typeface="Letter-join Plus 36" panose="02000505000000020003" pitchFamily="50" charset="0"/>
              </a:rPr>
              <a:t>Year </a:t>
            </a:r>
            <a:r>
              <a:rPr lang="en-GB" altLang="en-US" u="sng" dirty="0" smtClean="0">
                <a:latin typeface="Letter-join Plus 36" panose="02000505000000020003" pitchFamily="50" charset="0"/>
              </a:rPr>
              <a:t>1 </a:t>
            </a:r>
            <a:r>
              <a:rPr lang="en-GB" altLang="en-US" u="sng" dirty="0" smtClean="0">
                <a:latin typeface="Letter-join Plus 36" panose="02000505000000020003" pitchFamily="50" charset="0"/>
              </a:rPr>
              <a:t>topics</a:t>
            </a:r>
            <a:endParaRPr lang="en-GB" altLang="en-US" u="sng" dirty="0" smtClean="0">
              <a:latin typeface="Letter-join Plus 36" panose="02000505000000020003" pitchFamily="50" charset="0"/>
            </a:endParaRPr>
          </a:p>
        </p:txBody>
      </p:sp>
      <p:sp>
        <p:nvSpPr>
          <p:cNvPr id="14339" name="Rectangle 3"/>
          <p:cNvSpPr>
            <a:spLocks noGrp="1" noChangeArrowheads="1"/>
          </p:cNvSpPr>
          <p:nvPr>
            <p:ph idx="1"/>
          </p:nvPr>
        </p:nvSpPr>
        <p:spPr>
          <a:xfrm>
            <a:off x="1703512" y="1412776"/>
            <a:ext cx="8136904" cy="4752528"/>
          </a:xfrm>
        </p:spPr>
        <p:txBody>
          <a:bodyPr>
            <a:normAutofit/>
          </a:bodyPr>
          <a:lstStyle/>
          <a:p>
            <a:pPr marL="0" indent="0" eaLnBrk="1" hangingPunct="1">
              <a:lnSpc>
                <a:spcPct val="84000"/>
              </a:lnSpc>
              <a:buClr>
                <a:srgbClr val="696A64"/>
              </a:buClr>
              <a:buNone/>
            </a:pPr>
            <a:r>
              <a:rPr lang="en-GB" altLang="en-US" dirty="0" smtClean="0">
                <a:latin typeface="Letter-join Plus 36" panose="02000505000000020003" pitchFamily="50" charset="0"/>
              </a:rPr>
              <a:t>This term our topics are:</a:t>
            </a:r>
          </a:p>
          <a:p>
            <a:pPr marL="0" indent="0" eaLnBrk="1" hangingPunct="1">
              <a:lnSpc>
                <a:spcPct val="84000"/>
              </a:lnSpc>
              <a:buClr>
                <a:srgbClr val="696A64"/>
              </a:buClr>
              <a:buNone/>
            </a:pPr>
            <a:endParaRPr lang="en-GB" altLang="en-US" dirty="0">
              <a:latin typeface="Letter-join Plus 36" panose="02000505000000020003" pitchFamily="50" charset="0"/>
            </a:endParaRPr>
          </a:p>
          <a:p>
            <a:pPr marL="0" indent="0" eaLnBrk="1" hangingPunct="1">
              <a:lnSpc>
                <a:spcPct val="84000"/>
              </a:lnSpc>
              <a:buClr>
                <a:srgbClr val="696A64"/>
              </a:buClr>
              <a:buNone/>
            </a:pPr>
            <a:endParaRPr lang="en-GB" altLang="en-US" dirty="0" smtClean="0">
              <a:latin typeface="Letter-join Plus 36" panose="02000505000000020003" pitchFamily="50" charset="0"/>
            </a:endParaRPr>
          </a:p>
          <a:p>
            <a:pPr marL="0" indent="0" eaLnBrk="1" hangingPunct="1">
              <a:lnSpc>
                <a:spcPct val="84000"/>
              </a:lnSpc>
              <a:buClr>
                <a:srgbClr val="696A64"/>
              </a:buClr>
              <a:buNone/>
            </a:pPr>
            <a:endParaRPr lang="en-GB" altLang="en-US" dirty="0">
              <a:latin typeface="Letter-join Plus 36" panose="02000505000000020003" pitchFamily="50" charset="0"/>
            </a:endParaRPr>
          </a:p>
          <a:p>
            <a:pPr marL="0" indent="0" eaLnBrk="1" hangingPunct="1">
              <a:lnSpc>
                <a:spcPct val="84000"/>
              </a:lnSpc>
              <a:buClr>
                <a:srgbClr val="696A64"/>
              </a:buClr>
              <a:buNone/>
            </a:pPr>
            <a:endParaRPr lang="en-GB" altLang="en-US" dirty="0" smtClean="0">
              <a:latin typeface="Letter-join Plus 36" panose="02000505000000020003" pitchFamily="50" charset="0"/>
            </a:endParaRPr>
          </a:p>
          <a:p>
            <a:pPr marL="0" indent="0" eaLnBrk="1" hangingPunct="1">
              <a:lnSpc>
                <a:spcPct val="84000"/>
              </a:lnSpc>
              <a:buClr>
                <a:srgbClr val="696A64"/>
              </a:buClr>
              <a:buNone/>
            </a:pPr>
            <a:r>
              <a:rPr lang="en-GB" altLang="en-US" dirty="0" smtClean="0">
                <a:latin typeface="Letter-join Plus 36" panose="02000505000000020003" pitchFamily="50" charset="0"/>
              </a:rPr>
              <a:t>A copy of Year </a:t>
            </a:r>
            <a:r>
              <a:rPr lang="en-GB" altLang="en-US" dirty="0" smtClean="0">
                <a:latin typeface="Letter-join Plus 36" panose="02000505000000020003" pitchFamily="50" charset="0"/>
              </a:rPr>
              <a:t>1’s </a:t>
            </a:r>
            <a:r>
              <a:rPr lang="en-GB" altLang="en-US" dirty="0" smtClean="0">
                <a:latin typeface="Letter-join Plus 36" panose="02000505000000020003" pitchFamily="50" charset="0"/>
              </a:rPr>
              <a:t>‘Long Term Plan’ is available on the school website.</a:t>
            </a:r>
          </a:p>
          <a:p>
            <a:pPr marL="0" indent="0" eaLnBrk="1" hangingPunct="1">
              <a:lnSpc>
                <a:spcPct val="84000"/>
              </a:lnSpc>
              <a:buClr>
                <a:srgbClr val="696A64"/>
              </a:buClr>
              <a:buNone/>
            </a:pPr>
            <a:endParaRPr lang="en-GB" altLang="en-US" dirty="0">
              <a:latin typeface="Letter-join Plus 36" panose="02000505000000020003" pitchFamily="50" charset="0"/>
            </a:endParaRPr>
          </a:p>
          <a:p>
            <a:pPr marL="0" indent="0" eaLnBrk="1" hangingPunct="1">
              <a:lnSpc>
                <a:spcPct val="84000"/>
              </a:lnSpc>
              <a:buClr>
                <a:srgbClr val="696A64"/>
              </a:buClr>
              <a:buNone/>
            </a:pPr>
            <a:r>
              <a:rPr lang="en-GB" altLang="en-US" dirty="0" smtClean="0">
                <a:latin typeface="Letter-join Plus 36" panose="02000505000000020003" pitchFamily="50" charset="0"/>
              </a:rPr>
              <a:t>Through our curriculum we will be assessing and identifying any gaps in the children’s learning from the previous year due to school lock down period.</a:t>
            </a:r>
            <a:endParaRPr lang="en-GB" altLang="en-US" dirty="0">
              <a:latin typeface="Letter-join Plus 36" panose="02000505000000020003" pitchFamily="50"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964701329"/>
              </p:ext>
            </p:extLst>
          </p:nvPr>
        </p:nvGraphicFramePr>
        <p:xfrm>
          <a:off x="1055440" y="1700808"/>
          <a:ext cx="9433047" cy="1662590"/>
        </p:xfrm>
        <a:graphic>
          <a:graphicData uri="http://schemas.openxmlformats.org/drawingml/2006/table">
            <a:tbl>
              <a:tblPr firstRow="1" bandRow="1">
                <a:tableStyleId>{5C22544A-7EE6-4342-B048-85BDC9FD1C3A}</a:tableStyleId>
              </a:tblPr>
              <a:tblGrid>
                <a:gridCol w="3144349">
                  <a:extLst>
                    <a:ext uri="{9D8B030D-6E8A-4147-A177-3AD203B41FA5}">
                      <a16:colId xmlns:a16="http://schemas.microsoft.com/office/drawing/2014/main" val="1183790971"/>
                    </a:ext>
                  </a:extLst>
                </a:gridCol>
                <a:gridCol w="3144349">
                  <a:extLst>
                    <a:ext uri="{9D8B030D-6E8A-4147-A177-3AD203B41FA5}">
                      <a16:colId xmlns:a16="http://schemas.microsoft.com/office/drawing/2014/main" val="573086442"/>
                    </a:ext>
                  </a:extLst>
                </a:gridCol>
                <a:gridCol w="3144349">
                  <a:extLst>
                    <a:ext uri="{9D8B030D-6E8A-4147-A177-3AD203B41FA5}">
                      <a16:colId xmlns:a16="http://schemas.microsoft.com/office/drawing/2014/main" val="2651326902"/>
                    </a:ext>
                  </a:extLst>
                </a:gridCol>
              </a:tblGrid>
              <a:tr h="473870">
                <a:tc>
                  <a:txBody>
                    <a:bodyPr/>
                    <a:lstStyle/>
                    <a:p>
                      <a:pPr algn="ctr"/>
                      <a:r>
                        <a:rPr lang="en-GB" dirty="0" smtClean="0"/>
                        <a:t>Here We </a:t>
                      </a:r>
                      <a:r>
                        <a:rPr lang="en-GB" dirty="0" smtClean="0"/>
                        <a:t>Are</a:t>
                      </a:r>
                      <a:endParaRPr lang="en-GB" dirty="0"/>
                    </a:p>
                  </a:txBody>
                  <a:tcPr/>
                </a:tc>
                <a:tc>
                  <a:txBody>
                    <a:bodyPr/>
                    <a:lstStyle/>
                    <a:p>
                      <a:pPr algn="ctr"/>
                      <a:r>
                        <a:rPr lang="en-GB" dirty="0" smtClean="0"/>
                        <a:t>Animal Antics</a:t>
                      </a:r>
                      <a:endParaRPr lang="en-GB" dirty="0"/>
                    </a:p>
                  </a:txBody>
                  <a:tcPr/>
                </a:tc>
                <a:tc>
                  <a:txBody>
                    <a:bodyPr/>
                    <a:lstStyle/>
                    <a:p>
                      <a:pPr algn="ctr"/>
                      <a:r>
                        <a:rPr lang="en-GB" dirty="0" smtClean="0"/>
                        <a:t>Space Exploring</a:t>
                      </a:r>
                      <a:endParaRPr lang="en-GB" dirty="0"/>
                    </a:p>
                  </a:txBody>
                  <a:tcPr/>
                </a:tc>
                <a:extLst>
                  <a:ext uri="{0D108BD9-81ED-4DB2-BD59-A6C34878D82A}">
                    <a16:rowId xmlns:a16="http://schemas.microsoft.com/office/drawing/2014/main" val="3468773895"/>
                  </a:ext>
                </a:extLst>
              </a:tr>
              <a:tr h="812999">
                <a:tc>
                  <a:txBody>
                    <a:bodyPr/>
                    <a:lstStyle/>
                    <a:p>
                      <a:endParaRPr lang="en-GB" dirty="0"/>
                    </a:p>
                  </a:txBody>
                  <a:tcPr/>
                </a:tc>
                <a:tc>
                  <a:txBody>
                    <a:bodyPr/>
                    <a:lstStyle/>
                    <a:p>
                      <a:pPr algn="ctr"/>
                      <a:endParaRPr lang="en-GB" dirty="0" smtClean="0"/>
                    </a:p>
                    <a:p>
                      <a:pPr algn="ctr"/>
                      <a:endParaRPr lang="en-GB" dirty="0" smtClean="0"/>
                    </a:p>
                    <a:p>
                      <a:pPr algn="ctr"/>
                      <a:endParaRPr lang="en-GB" dirty="0" smtClean="0"/>
                    </a:p>
                    <a:p>
                      <a:pPr algn="ctr"/>
                      <a:endParaRPr lang="en-GB" dirty="0"/>
                    </a:p>
                  </a:txBody>
                  <a:tcPr/>
                </a:tc>
                <a:tc>
                  <a:txBody>
                    <a:bodyPr/>
                    <a:lstStyle/>
                    <a:p>
                      <a:pPr algn="ctr"/>
                      <a:endParaRPr lang="en-GB" dirty="0"/>
                    </a:p>
                  </a:txBody>
                  <a:tcPr/>
                </a:tc>
                <a:extLst>
                  <a:ext uri="{0D108BD9-81ED-4DB2-BD59-A6C34878D82A}">
                    <a16:rowId xmlns:a16="http://schemas.microsoft.com/office/drawing/2014/main" val="4053280004"/>
                  </a:ext>
                </a:extLst>
              </a:tr>
            </a:tbl>
          </a:graphicData>
        </a:graphic>
      </p:graphicFrame>
      <p:pic>
        <p:nvPicPr>
          <p:cNvPr id="4" name="Picture 3"/>
          <p:cNvPicPr>
            <a:picLocks noChangeAspect="1"/>
          </p:cNvPicPr>
          <p:nvPr/>
        </p:nvPicPr>
        <p:blipFill>
          <a:blip r:embed="rId2"/>
          <a:stretch>
            <a:fillRect/>
          </a:stretch>
        </p:blipFill>
        <p:spPr>
          <a:xfrm>
            <a:off x="1701182" y="2234816"/>
            <a:ext cx="1860797" cy="1042046"/>
          </a:xfrm>
          <a:prstGeom prst="rect">
            <a:avLst/>
          </a:prstGeom>
        </p:spPr>
      </p:pic>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2262" y="2328887"/>
            <a:ext cx="1199401" cy="853903"/>
          </a:xfrm>
          <a:prstGeom prst="rect">
            <a:avLst/>
          </a:prstGeom>
          <a:noFill/>
        </p:spPr>
      </p:pic>
      <p:pic>
        <p:nvPicPr>
          <p:cNvPr id="10" name="Picture 9"/>
          <p:cNvPicPr/>
          <p:nvPr/>
        </p:nvPicPr>
        <p:blipFill>
          <a:blip r:embed="rId4"/>
          <a:stretch>
            <a:fillRect/>
          </a:stretch>
        </p:blipFill>
        <p:spPr>
          <a:xfrm>
            <a:off x="8472264" y="2294420"/>
            <a:ext cx="1224186" cy="838965"/>
          </a:xfrm>
          <a:prstGeom prst="rect">
            <a:avLst/>
          </a:prstGeom>
        </p:spPr>
      </p:pic>
    </p:spTree>
    <p:extLst>
      <p:ext uri="{BB962C8B-B14F-4D97-AF65-F5344CB8AC3E}">
        <p14:creationId xmlns:p14="http://schemas.microsoft.com/office/powerpoint/2010/main" val="370686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552700" y="115888"/>
            <a:ext cx="7200900" cy="1485900"/>
          </a:xfrm>
        </p:spPr>
        <p:txBody>
          <a:bodyPr/>
          <a:lstStyle/>
          <a:p>
            <a:pPr algn="ctr" eaLnBrk="1" hangingPunct="1"/>
            <a:r>
              <a:rPr lang="en-GB" altLang="en-US" u="sng" dirty="0" smtClean="0">
                <a:latin typeface="Letter-join Plus 36" panose="02000505000000020003" pitchFamily="50" charset="0"/>
              </a:rPr>
              <a:t>Formal assessments in Year </a:t>
            </a:r>
            <a:r>
              <a:rPr lang="en-GB" altLang="en-US" u="sng" dirty="0" smtClean="0">
                <a:latin typeface="Letter-join Plus 36" panose="02000505000000020003" pitchFamily="50" charset="0"/>
              </a:rPr>
              <a:t>1</a:t>
            </a:r>
            <a:endParaRPr lang="en-GB" altLang="en-US" u="sng" dirty="0" smtClean="0">
              <a:latin typeface="Letter-join Plus 36" panose="02000505000000020003" pitchFamily="50" charset="0"/>
            </a:endParaRPr>
          </a:p>
        </p:txBody>
      </p:sp>
      <p:sp>
        <p:nvSpPr>
          <p:cNvPr id="12291" name="Rectangle 3"/>
          <p:cNvSpPr>
            <a:spLocks noGrp="1" noChangeArrowheads="1"/>
          </p:cNvSpPr>
          <p:nvPr>
            <p:ph idx="1"/>
          </p:nvPr>
        </p:nvSpPr>
        <p:spPr>
          <a:xfrm>
            <a:off x="1415480" y="1632802"/>
            <a:ext cx="9001000" cy="4679950"/>
          </a:xfrm>
        </p:spPr>
        <p:txBody>
          <a:bodyPr/>
          <a:lstStyle/>
          <a:p>
            <a:r>
              <a:rPr lang="en-GB" sz="2400" dirty="0">
                <a:latin typeface="Letter-join No-Lead 8" panose="02000505000000020003" pitchFamily="50" charset="0"/>
              </a:rPr>
              <a:t>Children will be formally assessed in </a:t>
            </a:r>
            <a:r>
              <a:rPr lang="en-GB" sz="2400" dirty="0" smtClean="0">
                <a:latin typeface="Letter-join No-Lead 8" panose="02000505000000020003" pitchFamily="50" charset="0"/>
              </a:rPr>
              <a:t>Phonics at the end of the year. </a:t>
            </a:r>
            <a:endParaRPr lang="en-GB" sz="2400" dirty="0">
              <a:latin typeface="Letter-join No-Lead 8" panose="02000505000000020003" pitchFamily="50" charset="0"/>
            </a:endParaRPr>
          </a:p>
          <a:p>
            <a:r>
              <a:rPr lang="en-GB" sz="2400" dirty="0" smtClean="0">
                <a:latin typeface="Letter-join No-Lead 8" panose="02000505000000020003" pitchFamily="50" charset="0"/>
              </a:rPr>
              <a:t>We have introduced a new scheme called Floppy’s Phonics this year. We shall be learning 3 new sounds per week. </a:t>
            </a:r>
            <a:endParaRPr lang="en-GB" sz="2400" dirty="0">
              <a:latin typeface="Letter-join No-Lead 8" panose="02000505000000020003" pitchFamily="50" charset="0"/>
            </a:endParaRPr>
          </a:p>
          <a:p>
            <a:r>
              <a:rPr lang="en-GB" sz="2400" dirty="0" smtClean="0">
                <a:latin typeface="Letter-join No-Lead 8" panose="02000505000000020003" pitchFamily="50" charset="0"/>
              </a:rPr>
              <a:t>In line with Floppy’s Phonics we have made the decision to come away from cursive writing on Year 1. We will be spending time modelling the new letter formations. If the children already has clear cursive handwriting then they can continue to use it. </a:t>
            </a:r>
            <a:endParaRPr lang="en-GB" sz="2400" dirty="0">
              <a:latin typeface="Letter-join No-Lead 8" panose="02000505000000020003" pitchFamily="50" charset="0"/>
            </a:endParaRPr>
          </a:p>
          <a:p>
            <a:pPr eaLnBrk="1" hangingPunct="1">
              <a:lnSpc>
                <a:spcPct val="80000"/>
              </a:lnSpc>
            </a:pPr>
            <a:endParaRPr lang="en-GB" altLang="en-US" dirty="0" smtClean="0">
              <a:latin typeface="Letter-join Plus 36" panose="02000505000000020003" pitchFamily="50" charset="0"/>
            </a:endParaRPr>
          </a:p>
        </p:txBody>
      </p:sp>
    </p:spTree>
    <p:extLst>
      <p:ext uri="{BB962C8B-B14F-4D97-AF65-F5344CB8AC3E}">
        <p14:creationId xmlns:p14="http://schemas.microsoft.com/office/powerpoint/2010/main" val="91595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552700" y="115888"/>
            <a:ext cx="7200900" cy="1485900"/>
          </a:xfrm>
        </p:spPr>
        <p:txBody>
          <a:bodyPr/>
          <a:lstStyle/>
          <a:p>
            <a:pPr algn="ctr" eaLnBrk="1" hangingPunct="1"/>
            <a:r>
              <a:rPr lang="en-GB" altLang="en-US" u="sng" dirty="0" smtClean="0">
                <a:latin typeface="Letter-join Plus 36" panose="02000505000000020003" pitchFamily="50" charset="0"/>
              </a:rPr>
              <a:t>E-schools</a:t>
            </a:r>
          </a:p>
        </p:txBody>
      </p:sp>
      <p:sp>
        <p:nvSpPr>
          <p:cNvPr id="12291" name="Rectangle 3"/>
          <p:cNvSpPr>
            <a:spLocks noGrp="1" noChangeArrowheads="1"/>
          </p:cNvSpPr>
          <p:nvPr>
            <p:ph idx="1"/>
          </p:nvPr>
        </p:nvSpPr>
        <p:spPr>
          <a:xfrm>
            <a:off x="1981200" y="1773238"/>
            <a:ext cx="7772400" cy="4679950"/>
          </a:xfrm>
        </p:spPr>
        <p:txBody>
          <a:bodyPr/>
          <a:lstStyle/>
          <a:p>
            <a:pPr eaLnBrk="1" hangingPunct="1">
              <a:lnSpc>
                <a:spcPct val="80000"/>
              </a:lnSpc>
            </a:pPr>
            <a:r>
              <a:rPr lang="en-GB" altLang="en-US" dirty="0" smtClean="0">
                <a:latin typeface="Letter-join Plus 36" panose="02000505000000020003" pitchFamily="50" charset="0"/>
              </a:rPr>
              <a:t>There will be weekly updates on the </a:t>
            </a:r>
            <a:r>
              <a:rPr lang="en-GB" altLang="en-US" dirty="0" smtClean="0">
                <a:latin typeface="Letter-join Plus 36" panose="02000505000000020003" pitchFamily="50" charset="0"/>
              </a:rPr>
              <a:t>Kingfisher/Otters</a:t>
            </a:r>
            <a:r>
              <a:rPr lang="en-GB" altLang="en-US" dirty="0" smtClean="0">
                <a:latin typeface="Letter-join Plus 36" panose="02000505000000020003" pitchFamily="50" charset="0"/>
              </a:rPr>
              <a:t> </a:t>
            </a:r>
            <a:r>
              <a:rPr lang="en-GB" altLang="en-US" dirty="0" smtClean="0">
                <a:latin typeface="Letter-join Plus 36" panose="02000505000000020003" pitchFamily="50" charset="0"/>
              </a:rPr>
              <a:t>E-school page to support home learning for children who are off school for a prolong period of time due to self-isolating or shielding reasons.</a:t>
            </a:r>
          </a:p>
          <a:p>
            <a:pPr eaLnBrk="1" hangingPunct="1">
              <a:lnSpc>
                <a:spcPct val="80000"/>
              </a:lnSpc>
            </a:pPr>
            <a:r>
              <a:rPr lang="en-GB" altLang="en-US" dirty="0" smtClean="0">
                <a:latin typeface="Letter-join Plus 36" panose="02000505000000020003" pitchFamily="50" charset="0"/>
              </a:rPr>
              <a:t>The activities on E-school will reflect the learning taking place in school that week.</a:t>
            </a:r>
          </a:p>
          <a:p>
            <a:pPr eaLnBrk="1" hangingPunct="1">
              <a:lnSpc>
                <a:spcPct val="80000"/>
              </a:lnSpc>
            </a:pPr>
            <a:r>
              <a:rPr lang="en-GB" altLang="en-US" dirty="0" smtClean="0">
                <a:latin typeface="Letter-join Plus 36" panose="02000505000000020003" pitchFamily="50" charset="0"/>
              </a:rPr>
              <a:t>Children attending school do not need to complete any of the activities on E-school.</a:t>
            </a:r>
          </a:p>
          <a:p>
            <a:pPr eaLnBrk="1" hangingPunct="1">
              <a:lnSpc>
                <a:spcPct val="80000"/>
              </a:lnSpc>
            </a:pPr>
            <a:r>
              <a:rPr lang="en-GB" altLang="en-US" dirty="0" smtClean="0">
                <a:latin typeface="Letter-join Plus 36" panose="02000505000000020003" pitchFamily="50" charset="0"/>
              </a:rPr>
              <a:t>Children off from school can contact their class teacher via the e-school messaging systems.</a:t>
            </a:r>
          </a:p>
        </p:txBody>
      </p:sp>
    </p:spTree>
    <p:extLst>
      <p:ext uri="{BB962C8B-B14F-4D97-AF65-F5344CB8AC3E}">
        <p14:creationId xmlns:p14="http://schemas.microsoft.com/office/powerpoint/2010/main" val="435309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552700" y="115888"/>
            <a:ext cx="5991572" cy="576808"/>
          </a:xfrm>
        </p:spPr>
        <p:txBody>
          <a:bodyPr/>
          <a:lstStyle/>
          <a:p>
            <a:pPr algn="ctr" eaLnBrk="1" hangingPunct="1"/>
            <a:r>
              <a:rPr lang="en-GB" altLang="en-US" u="sng" dirty="0" smtClean="0">
                <a:latin typeface="XCCW Joined 23a" pitchFamily="66" charset="0"/>
              </a:rPr>
              <a:t>Homework</a:t>
            </a:r>
          </a:p>
        </p:txBody>
      </p:sp>
      <p:sp>
        <p:nvSpPr>
          <p:cNvPr id="13315" name="Rectangle 3"/>
          <p:cNvSpPr>
            <a:spLocks noGrp="1" noChangeArrowheads="1"/>
          </p:cNvSpPr>
          <p:nvPr>
            <p:ph idx="1"/>
          </p:nvPr>
        </p:nvSpPr>
        <p:spPr>
          <a:xfrm>
            <a:off x="1948036" y="908720"/>
            <a:ext cx="7200900" cy="5545138"/>
          </a:xfrm>
        </p:spPr>
        <p:txBody>
          <a:bodyPr>
            <a:normAutofit/>
          </a:bodyPr>
          <a:lstStyle/>
          <a:p>
            <a:r>
              <a:rPr lang="en-GB" altLang="en-US" sz="1800" dirty="0">
                <a:latin typeface="Letter-join Plus 36" panose="02000505000000020003" pitchFamily="50" charset="0"/>
              </a:rPr>
              <a:t>At Heathcote we value the partnership that we have with parents in supporting children's learning and development. We recognise and value the vital part parents play in their child's education. We believe that an effective partnership between the school and parents is essential and contributes to the success of our pupils. At the same time, we DO NOT believe in giving out lots of worksheets as homework – there is little evidence to show how this type of home learning supports your child’s progress. </a:t>
            </a:r>
          </a:p>
          <a:p>
            <a:r>
              <a:rPr lang="en-GB" altLang="en-US" sz="1800" dirty="0">
                <a:latin typeface="Letter-join Plus 36" panose="02000505000000020003" pitchFamily="50" charset="0"/>
              </a:rPr>
              <a:t>Instead, we will be sending out a new home learning sheet detailing some of the following week’s activities in school. Your child would benefit enormously from you discussing these with them during the week and helping us to practise new skills at home. In line with our homework policy, there is no worksheet style homework, however we do expect children to read daily, practice their times tables and learn spellings every week.  </a:t>
            </a:r>
            <a:endParaRPr lang="en-GB" altLang="en-US" dirty="0" smtClean="0">
              <a:latin typeface="Letter-join Plus 36" panose="02000505000000020003" pitchFamily="50" charset="0"/>
            </a:endParaRPr>
          </a:p>
          <a:p>
            <a:pPr eaLnBrk="1" hangingPunct="1">
              <a:lnSpc>
                <a:spcPct val="80000"/>
              </a:lnSpc>
            </a:pPr>
            <a:r>
              <a:rPr lang="en-GB" altLang="en-US" sz="1800" dirty="0">
                <a:latin typeface="Letter-join Plus 36" panose="02000505000000020003" pitchFamily="50" charset="0"/>
              </a:rPr>
              <a:t>Reading – It’s important that your child reads widely at home, every child at Heathcote Primary has a target to read</a:t>
            </a:r>
            <a:r>
              <a:rPr lang="en-GB" altLang="en-US" sz="1800" b="1" dirty="0">
                <a:latin typeface="Letter-join Plus 36" panose="02000505000000020003" pitchFamily="50" charset="0"/>
              </a:rPr>
              <a:t> every </a:t>
            </a:r>
            <a:r>
              <a:rPr lang="en-GB" altLang="en-US" sz="1800" dirty="0">
                <a:latin typeface="Letter-join Plus 36" panose="02000505000000020003" pitchFamily="50" charset="0"/>
              </a:rPr>
              <a:t>day e.g. This could be for a few minutes travelling home in the car, spending 5 minutes reading to an older sibling, reading and sharing a story book before bed. Each child will have a reading diary that will be checked and if we notice your child isn’t reading we will send a letter home to remind you of the schools targets.</a:t>
            </a:r>
          </a:p>
          <a:p>
            <a:pPr eaLnBrk="1" hangingPunct="1">
              <a:lnSpc>
                <a:spcPct val="80000"/>
              </a:lnSpc>
            </a:pPr>
            <a:endParaRPr lang="en-GB" altLang="en-US" dirty="0" smtClean="0">
              <a:latin typeface="XCCW Joined 23a" pitchFamily="66" charset="0"/>
            </a:endParaRPr>
          </a:p>
        </p:txBody>
      </p:sp>
    </p:spTree>
    <p:extLst>
      <p:ext uri="{BB962C8B-B14F-4D97-AF65-F5344CB8AC3E}">
        <p14:creationId xmlns:p14="http://schemas.microsoft.com/office/powerpoint/2010/main" val="2832630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hildren Friends 16x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hoolyard kids education presentation, album (widescreen).potx" id="{DE8BD18C-BB6B-4682-868D-83DA48E4EB75}" vid="{737B1A93-DF05-4E1D-9B85-4E3AAA23E5A4}"/>
    </a:ext>
  </a:extLst>
</a:theme>
</file>

<file path=ppt/theme/theme2.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11FE90310947A4F844B948DAB5AC5E6" ma:contentTypeVersion="13" ma:contentTypeDescription="Create a new document." ma:contentTypeScope="" ma:versionID="8cdd331685890c0de4beb104c1661d8c">
  <xsd:schema xmlns:xsd="http://www.w3.org/2001/XMLSchema" xmlns:xs="http://www.w3.org/2001/XMLSchema" xmlns:p="http://schemas.microsoft.com/office/2006/metadata/properties" xmlns:ns3="dd833f98-eaf8-488d-8dce-15a4a0d57648" xmlns:ns4="529ccd3d-0178-40c4-98c0-469681c78fc2" targetNamespace="http://schemas.microsoft.com/office/2006/metadata/properties" ma:root="true" ma:fieldsID="eb6823abd8374b82d33b7f94c359dd6f" ns3:_="" ns4:_="">
    <xsd:import namespace="dd833f98-eaf8-488d-8dce-15a4a0d57648"/>
    <xsd:import namespace="529ccd3d-0178-40c4-98c0-469681c78fc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833f98-eaf8-488d-8dce-15a4a0d576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9ccd3d-0178-40c4-98c0-469681c78fc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DF6667-B669-49A4-BBE6-2132BA71C0C7}">
  <ds:schemaRefs>
    <ds:schemaRef ds:uri="http://schemas.microsoft.com/sharepoint/v3/contenttype/forms"/>
  </ds:schemaRefs>
</ds:datastoreItem>
</file>

<file path=customXml/itemProps2.xml><?xml version="1.0" encoding="utf-8"?>
<ds:datastoreItem xmlns:ds="http://schemas.openxmlformats.org/officeDocument/2006/customXml" ds:itemID="{1DA15C6C-6BB6-4DB6-B7D6-7F14EAB2CC5C}">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529ccd3d-0178-40c4-98c0-469681c78fc2"/>
    <ds:schemaRef ds:uri="http://schemas.microsoft.com/office/infopath/2007/PartnerControls"/>
    <ds:schemaRef ds:uri="dd833f98-eaf8-488d-8dce-15a4a0d57648"/>
    <ds:schemaRef ds:uri="http://www.w3.org/XML/1998/namespace"/>
  </ds:schemaRefs>
</ds:datastoreItem>
</file>

<file path=customXml/itemProps3.xml><?xml version="1.0" encoding="utf-8"?>
<ds:datastoreItem xmlns:ds="http://schemas.openxmlformats.org/officeDocument/2006/customXml" ds:itemID="{D5538874-5CEE-4FE7-9B98-B260FDD04F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833f98-eaf8-488d-8dce-15a4a0d57648"/>
    <ds:schemaRef ds:uri="529ccd3d-0178-40c4-98c0-469681c78f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tf03896101</Template>
  <TotalTime>27941</TotalTime>
  <Words>1612</Words>
  <Application>Microsoft Office PowerPoint</Application>
  <PresentationFormat>Widescreen</PresentationFormat>
  <Paragraphs>91</Paragraphs>
  <Slides>16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ＭＳ Ｐゴシック</vt:lpstr>
      <vt:lpstr>Arial</vt:lpstr>
      <vt:lpstr>Franklin Gothic Book</vt:lpstr>
      <vt:lpstr>Letter-join No-Lead 8</vt:lpstr>
      <vt:lpstr>Letter-join Plus 36</vt:lpstr>
      <vt:lpstr>Mangal</vt:lpstr>
      <vt:lpstr>Times New Roman</vt:lpstr>
      <vt:lpstr>Wingdings</vt:lpstr>
      <vt:lpstr>XCCW Joined 23a</vt:lpstr>
      <vt:lpstr>Children Friends 16x9</vt:lpstr>
      <vt:lpstr>Welcome to Year 1 = Kingfishers and Otters</vt:lpstr>
      <vt:lpstr>Start of the Day</vt:lpstr>
      <vt:lpstr>General</vt:lpstr>
      <vt:lpstr>Continued…</vt:lpstr>
      <vt:lpstr>Year 1 timetable</vt:lpstr>
      <vt:lpstr>Year 1 topics</vt:lpstr>
      <vt:lpstr>Formal assessments in Year 1</vt:lpstr>
      <vt:lpstr>E-schools</vt:lpstr>
      <vt:lpstr>Homework</vt:lpstr>
      <vt:lpstr>The Colour Monster</vt:lpstr>
      <vt:lpstr>Rules and Rewards</vt:lpstr>
      <vt:lpstr>School Trips</vt:lpstr>
      <vt:lpstr>End of the Day</vt:lpstr>
      <vt:lpstr>Contact</vt:lpstr>
      <vt:lpstr>SAFEGUARDING LEADERS</vt:lpstr>
      <vt:lpstr>SAFEGUARDING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Reception Parents Welcome Meeting</dc:title>
  <dc:creator>Lara Jeffries</dc:creator>
  <cp:keywords/>
  <cp:lastModifiedBy>C Shirley HEA</cp:lastModifiedBy>
  <cp:revision>77</cp:revision>
  <cp:lastPrinted>2017-09-20T13:27:42Z</cp:lastPrinted>
  <dcterms:created xsi:type="dcterms:W3CDTF">2017-05-06T10:18:17Z</dcterms:created>
  <dcterms:modified xsi:type="dcterms:W3CDTF">2020-09-13T14:03:11Z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y fmtid="{D5CDD505-2E9C-101B-9397-08002B2CF9AE}" pid="3" name="ContentTypeId">
    <vt:lpwstr>0x010100811FE90310947A4F844B948DAB5AC5E6</vt:lpwstr>
  </property>
</Properties>
</file>