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78" r:id="rId5"/>
    <p:sldId id="279" r:id="rId6"/>
    <p:sldId id="280" r:id="rId7"/>
    <p:sldId id="281" r:id="rId8"/>
    <p:sldId id="282" r:id="rId9"/>
    <p:sldId id="283" r:id="rId10"/>
    <p:sldId id="284" r:id="rId11"/>
    <p:sldId id="287" r:id="rId12"/>
    <p:sldId id="288" r:id="rId13"/>
    <p:sldId id="289" r:id="rId14"/>
    <p:sldId id="290" r:id="rId15"/>
    <p:sldId id="291"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C0"/>
    <a:srgbClr val="256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596" autoAdjust="0"/>
    <p:restoredTop sz="49017" autoAdjust="0"/>
  </p:normalViewPr>
  <p:slideViewPr>
    <p:cSldViewPr>
      <p:cViewPr varScale="1">
        <p:scale>
          <a:sx n="64" d="100"/>
          <a:sy n="64" d="100"/>
        </p:scale>
        <p:origin x="96" y="27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BE2AAA-2CC7-4F9C-A8C6-8B9F2A3E9EF0}" type="datetimeFigureOut">
              <a:rPr lang="en-US" smtClean="0"/>
              <a:t>9/6/2019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37ADBA-1AC7-4CD6-8AFF-4E8087BA5487}" type="datetimeFigureOut">
              <a:rPr lang="en-US" smtClean="0"/>
              <a:t>9/6/2019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9/6/2019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9/6/2019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9/6/2019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9/6/2019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9/6/2019</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9/6/2019</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9/6/2019</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9/6/2019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9/6/2019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9/6/2019</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95600" y="404664"/>
            <a:ext cx="6272212" cy="2098675"/>
          </a:xfrm>
        </p:spPr>
        <p:txBody>
          <a:bodyPr rtlCol="0">
            <a:normAutofit/>
          </a:bodyPr>
          <a:lstStyle/>
          <a:p>
            <a:pPr>
              <a:defRPr/>
            </a:pPr>
            <a:r>
              <a:rPr lang="en-GB" altLang="en-US" sz="4800" dirty="0">
                <a:latin typeface="Letter-join Plus 36" panose="02000505000000020003" pitchFamily="50" charset="0"/>
              </a:rPr>
              <a:t>Welcome to Year 2</a:t>
            </a:r>
          </a:p>
        </p:txBody>
      </p:sp>
      <p:sp>
        <p:nvSpPr>
          <p:cNvPr id="7171" name="Rectangle 3"/>
          <p:cNvSpPr>
            <a:spLocks noGrp="1" noChangeArrowheads="1"/>
          </p:cNvSpPr>
          <p:nvPr>
            <p:ph type="subTitle" idx="1"/>
          </p:nvPr>
        </p:nvSpPr>
        <p:spPr>
          <a:xfrm>
            <a:off x="3431704" y="2503339"/>
            <a:ext cx="3671888" cy="2881312"/>
          </a:xfrm>
        </p:spPr>
        <p:txBody>
          <a:bodyPr/>
          <a:lstStyle/>
          <a:p>
            <a:pPr eaLnBrk="1" hangingPunct="1">
              <a:spcBef>
                <a:spcPct val="0"/>
              </a:spcBef>
              <a:spcAft>
                <a:spcPct val="0"/>
              </a:spcAft>
            </a:pPr>
            <a:endParaRPr lang="en-GB" altLang="en-US" dirty="0" smtClean="0"/>
          </a:p>
          <a:p>
            <a:pPr eaLnBrk="1" hangingPunct="1">
              <a:spcBef>
                <a:spcPct val="0"/>
              </a:spcBef>
              <a:spcAft>
                <a:spcPct val="0"/>
              </a:spcAft>
            </a:pPr>
            <a:endParaRPr lang="en-GB" altLang="en-US" dirty="0" smtClean="0">
              <a:latin typeface="Letter-join Plus 36" panose="02000505000000020003" pitchFamily="50" charset="0"/>
            </a:endParaRPr>
          </a:p>
          <a:p>
            <a:pPr eaLnBrk="1" hangingPunct="1">
              <a:spcBef>
                <a:spcPct val="0"/>
              </a:spcBef>
              <a:spcAft>
                <a:spcPct val="0"/>
              </a:spcAft>
            </a:pPr>
            <a:endParaRPr lang="en-GB" altLang="en-US" dirty="0" smtClean="0">
              <a:latin typeface="Letter-join Plus 36" panose="02000505000000020003" pitchFamily="50" charset="0"/>
            </a:endParaRPr>
          </a:p>
          <a:p>
            <a:pPr eaLnBrk="1" hangingPunct="1">
              <a:spcBef>
                <a:spcPct val="0"/>
              </a:spcBef>
              <a:spcAft>
                <a:spcPct val="0"/>
              </a:spcAft>
            </a:pPr>
            <a:r>
              <a:rPr lang="en-GB" altLang="en-US" sz="2800" dirty="0">
                <a:latin typeface="Letter-join Plus 36" panose="02000505000000020003" pitchFamily="50" charset="0"/>
              </a:rPr>
              <a:t>Mrs </a:t>
            </a:r>
            <a:r>
              <a:rPr lang="en-GB" altLang="en-US" sz="2800" dirty="0" smtClean="0">
                <a:latin typeface="Letter-join Plus 36" panose="02000505000000020003" pitchFamily="50" charset="0"/>
              </a:rPr>
              <a:t>Shirley</a:t>
            </a:r>
            <a:endParaRPr lang="en-GB" altLang="en-US" sz="2800" dirty="0">
              <a:latin typeface="Letter-join Plus 36" panose="02000505000000020003" pitchFamily="50" charset="0"/>
            </a:endParaRPr>
          </a:p>
          <a:p>
            <a:pPr eaLnBrk="1" hangingPunct="1">
              <a:spcBef>
                <a:spcPct val="0"/>
              </a:spcBef>
              <a:spcAft>
                <a:spcPct val="0"/>
              </a:spcAft>
            </a:pPr>
            <a:r>
              <a:rPr lang="en-GB" altLang="en-US" sz="2800" dirty="0">
                <a:latin typeface="Letter-join Plus 36" panose="02000505000000020003" pitchFamily="50" charset="0"/>
              </a:rPr>
              <a:t>The Foxes</a:t>
            </a:r>
          </a:p>
        </p:txBody>
      </p:sp>
      <p:pic>
        <p:nvPicPr>
          <p:cNvPr id="7172" name="Picture 3" descr="fox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2264" y="3429001"/>
            <a:ext cx="2592387"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1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19536" y="-387424"/>
            <a:ext cx="7200900" cy="1485900"/>
          </a:xfrm>
        </p:spPr>
        <p:txBody>
          <a:bodyPr/>
          <a:lstStyle/>
          <a:p>
            <a:pPr algn="ctr" eaLnBrk="1" hangingPunct="1"/>
            <a:r>
              <a:rPr lang="en-GB" altLang="en-US" u="sng" dirty="0" smtClean="0">
                <a:latin typeface="Letter-join Plus 36" panose="02000505000000020003" pitchFamily="50" charset="0"/>
              </a:rPr>
              <a:t>End of the Day</a:t>
            </a:r>
          </a:p>
        </p:txBody>
      </p:sp>
      <p:sp>
        <p:nvSpPr>
          <p:cNvPr id="28675" name="Rectangle 3"/>
          <p:cNvSpPr>
            <a:spLocks noGrp="1" noChangeArrowheads="1"/>
          </p:cNvSpPr>
          <p:nvPr>
            <p:ph idx="1"/>
          </p:nvPr>
        </p:nvSpPr>
        <p:spPr>
          <a:xfrm>
            <a:off x="1559496" y="1557339"/>
            <a:ext cx="8194104" cy="5184029"/>
          </a:xfrm>
        </p:spPr>
        <p:txBody>
          <a:bodyPr rtlCol="0">
            <a:normAutofit/>
          </a:bodyPr>
          <a:lstStyle/>
          <a:p>
            <a:pPr marL="384048" indent="-384048">
              <a:buClr>
                <a:schemeClr val="accent1">
                  <a:lumMod val="75000"/>
                </a:schemeClr>
              </a:buClr>
              <a:buFont typeface="Arial"/>
              <a:buChar char="•"/>
              <a:defRPr/>
            </a:pPr>
            <a:r>
              <a:rPr lang="en-GB" altLang="en-US" dirty="0">
                <a:latin typeface="Letter-join Plus 36" panose="02000505000000020003" pitchFamily="50" charset="0"/>
              </a:rPr>
              <a:t>•Parents are asked to wait on the playground where the class will be brought out to be dismissed.</a:t>
            </a:r>
          </a:p>
          <a:p>
            <a:pPr marL="384048" indent="-384048">
              <a:buClr>
                <a:schemeClr val="accent1">
                  <a:lumMod val="75000"/>
                </a:schemeClr>
              </a:buClr>
              <a:buFont typeface="Arial"/>
              <a:buChar char="•"/>
              <a:defRPr/>
            </a:pPr>
            <a:r>
              <a:rPr lang="en-GB" altLang="en-US" dirty="0">
                <a:latin typeface="Letter-join Plus 36" panose="02000505000000020003" pitchFamily="50" charset="0"/>
              </a:rPr>
              <a:t>•The children will be dismissed one at a time by the teacher, please do not come and take your child from the line as it is important we see who each child leaves with</a:t>
            </a:r>
            <a:r>
              <a:rPr lang="en-GB" altLang="en-US" dirty="0" smtClean="0">
                <a:latin typeface="Letter-join Plus 36" panose="02000505000000020003" pitchFamily="50" charset="0"/>
              </a:rPr>
              <a:t>. If </a:t>
            </a:r>
            <a:r>
              <a:rPr lang="en-GB" altLang="en-US" dirty="0" smtClean="0">
                <a:latin typeface="Letter-join Plus 36" panose="02000505000000020003" pitchFamily="50" charset="0"/>
              </a:rPr>
              <a:t>somebody else is collecting your child, please can you inform the office or the class teacher and they will need to give the class teacher the password that you provided the school office with.</a:t>
            </a:r>
          </a:p>
          <a:p>
            <a:pPr marL="384048" indent="-384048">
              <a:buClr>
                <a:schemeClr val="accent1">
                  <a:lumMod val="75000"/>
                </a:schemeClr>
              </a:buClr>
              <a:buFont typeface="Arial"/>
              <a:buChar char="•"/>
              <a:defRPr/>
            </a:pPr>
            <a:r>
              <a:rPr lang="en-GB" altLang="en-US" dirty="0" smtClean="0">
                <a:latin typeface="Letter-join Plus 36" panose="02000505000000020003" pitchFamily="50" charset="0"/>
              </a:rPr>
              <a:t>If you know you are going to be late picking your child up, please phone ahead and let us know as soon as possible. </a:t>
            </a:r>
          </a:p>
        </p:txBody>
      </p:sp>
    </p:spTree>
    <p:extLst>
      <p:ext uri="{BB962C8B-B14F-4D97-AF65-F5344CB8AC3E}">
        <p14:creationId xmlns:p14="http://schemas.microsoft.com/office/powerpoint/2010/main" val="4257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6036697"/>
            <a:ext cx="8115419" cy="701674"/>
          </a:xfrm>
        </p:spPr>
        <p:txBody>
          <a:bodyPr/>
          <a:lstStyle/>
          <a:p>
            <a:pPr algn="ctr"/>
            <a:r>
              <a:rPr lang="en-GB" dirty="0" smtClean="0">
                <a:latin typeface="Letter-join Plus 36" panose="02000505000000020003" pitchFamily="50" charset="0"/>
              </a:rPr>
              <a:t>SAFEGUARDING LEADERS</a:t>
            </a:r>
            <a:endParaRPr lang="en-GB" dirty="0">
              <a:latin typeface="Letter-join Plus 36" panose="02000505000000020003" pitchFamily="50" charset="0"/>
            </a:endParaRPr>
          </a:p>
        </p:txBody>
      </p:sp>
      <p:sp>
        <p:nvSpPr>
          <p:cNvPr id="4" name="Text Placeholder 3"/>
          <p:cNvSpPr>
            <a:spLocks noGrp="1"/>
          </p:cNvSpPr>
          <p:nvPr>
            <p:ph type="body" sz="quarter" idx="14"/>
          </p:nvPr>
        </p:nvSpPr>
        <p:spPr>
          <a:xfrm>
            <a:off x="407368" y="5181600"/>
            <a:ext cx="4392488" cy="609600"/>
          </a:xfrm>
        </p:spPr>
        <p:txBody>
          <a:bodyPr>
            <a:noAutofit/>
          </a:bodyPr>
          <a:lstStyle/>
          <a:p>
            <a:pPr algn="ctr"/>
            <a:r>
              <a:rPr lang="en-GB" sz="2000" b="1" dirty="0" smtClean="0">
                <a:latin typeface="Letter-join Plus 36" panose="02000505000000020003" pitchFamily="50" charset="0"/>
              </a:rPr>
              <a:t>Mrs G </a:t>
            </a:r>
            <a:r>
              <a:rPr lang="en-GB" sz="2000" b="1" dirty="0" err="1" smtClean="0">
                <a:latin typeface="Letter-join Plus 36" panose="02000505000000020003" pitchFamily="50" charset="0"/>
              </a:rPr>
              <a:t>Humphriss</a:t>
            </a:r>
            <a:r>
              <a:rPr lang="en-GB" sz="2000" b="1" dirty="0" smtClean="0">
                <a:latin typeface="Letter-join Plus 36" panose="02000505000000020003" pitchFamily="50" charset="0"/>
              </a:rPr>
              <a:t> and Mrs K </a:t>
            </a:r>
            <a:r>
              <a:rPr lang="en-GB" sz="2000" b="1" dirty="0">
                <a:latin typeface="Letter-join Plus 36" panose="02000505000000020003" pitchFamily="50" charset="0"/>
              </a:rPr>
              <a:t>Abernethy </a:t>
            </a:r>
          </a:p>
          <a:p>
            <a:pPr algn="ctr"/>
            <a:r>
              <a:rPr lang="en-GB" sz="2000" b="1" dirty="0" smtClean="0">
                <a:latin typeface="Letter-join Plus 36" panose="02000505000000020003" pitchFamily="50" charset="0"/>
              </a:rPr>
              <a:t>Designated </a:t>
            </a:r>
            <a:r>
              <a:rPr lang="en-GB" sz="2000" b="1" dirty="0" smtClean="0">
                <a:latin typeface="Letter-join Plus 36" panose="02000505000000020003" pitchFamily="50" charset="0"/>
              </a:rPr>
              <a:t>safeguarding </a:t>
            </a:r>
            <a:r>
              <a:rPr lang="en-GB" sz="2000" b="1" dirty="0" smtClean="0">
                <a:latin typeface="Letter-join Plus 36" panose="02000505000000020003" pitchFamily="50" charset="0"/>
              </a:rPr>
              <a:t>Leads</a:t>
            </a:r>
            <a:endParaRPr lang="en-GB" sz="2000" b="1" dirty="0">
              <a:latin typeface="Letter-join Plus 36" panose="02000505000000020003" pitchFamily="50" charset="0"/>
            </a:endParaRPr>
          </a:p>
        </p:txBody>
      </p:sp>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9906" b="9906"/>
          <a:stretch>
            <a:fillRect/>
          </a:stretch>
        </p:blipFill>
        <p:spPr>
          <a:xfrm>
            <a:off x="7278683" y="2989368"/>
            <a:ext cx="1548295" cy="1595898"/>
          </a:xfrm>
        </p:spPr>
      </p:pic>
      <p:sp>
        <p:nvSpPr>
          <p:cNvPr id="6" name="Text Placeholder 5"/>
          <p:cNvSpPr>
            <a:spLocks noGrp="1"/>
          </p:cNvSpPr>
          <p:nvPr>
            <p:ph type="body" sz="quarter" idx="16"/>
          </p:nvPr>
        </p:nvSpPr>
        <p:spPr>
          <a:xfrm>
            <a:off x="5303912" y="5181600"/>
            <a:ext cx="5497838" cy="609600"/>
          </a:xfrm>
        </p:spPr>
        <p:txBody>
          <a:bodyPr>
            <a:noAutofit/>
          </a:bodyPr>
          <a:lstStyle/>
          <a:p>
            <a:pPr algn="ctr"/>
            <a:r>
              <a:rPr lang="en-GB" sz="2000" dirty="0" smtClean="0">
                <a:latin typeface="Letter-join Plus 36" panose="02000505000000020003" pitchFamily="50" charset="0"/>
              </a:rPr>
              <a:t>Mrs A Mitchell and Miss </a:t>
            </a:r>
            <a:r>
              <a:rPr lang="en-GB" sz="2000" dirty="0" smtClean="0">
                <a:latin typeface="Letter-join Plus 36" panose="02000505000000020003" pitchFamily="50" charset="0"/>
              </a:rPr>
              <a:t>A </a:t>
            </a:r>
            <a:r>
              <a:rPr lang="en-GB" sz="2000" dirty="0" err="1" smtClean="0">
                <a:latin typeface="Letter-join Plus 36" panose="02000505000000020003" pitchFamily="50" charset="0"/>
              </a:rPr>
              <a:t>Cowcher</a:t>
            </a:r>
            <a:r>
              <a:rPr lang="en-GB" sz="2000" dirty="0">
                <a:latin typeface="Letter-join Plus 36" panose="02000505000000020003" pitchFamily="50" charset="0"/>
              </a:rPr>
              <a:t> </a:t>
            </a:r>
            <a:r>
              <a:rPr lang="en-GB" sz="2000" dirty="0" smtClean="0">
                <a:latin typeface="Letter-join Plus 36" panose="02000505000000020003" pitchFamily="50" charset="0"/>
              </a:rPr>
              <a:t>, </a:t>
            </a:r>
            <a:endParaRPr lang="en-GB" sz="2000" dirty="0" smtClean="0">
              <a:latin typeface="Letter-join Plus 36" panose="02000505000000020003" pitchFamily="50" charset="0"/>
            </a:endParaRPr>
          </a:p>
          <a:p>
            <a:pPr algn="ctr"/>
            <a:r>
              <a:rPr lang="en-GB" sz="2000" dirty="0" smtClean="0">
                <a:latin typeface="Letter-join Plus 36" panose="02000505000000020003" pitchFamily="50" charset="0"/>
              </a:rPr>
              <a:t>Deputy Designated safeguarding </a:t>
            </a:r>
            <a:r>
              <a:rPr lang="en-GB" sz="2000" dirty="0" smtClean="0">
                <a:latin typeface="Letter-join Plus 36" panose="02000505000000020003" pitchFamily="50" charset="0"/>
              </a:rPr>
              <a:t>Leads</a:t>
            </a:r>
            <a:endParaRPr lang="en-GB" sz="2000" dirty="0">
              <a:latin typeface="Letter-join Plus 36" panose="02000505000000020003" pitchFamily="50" charset="0"/>
            </a:endParaRPr>
          </a:p>
        </p:txBody>
      </p:sp>
      <p:pic>
        <p:nvPicPr>
          <p:cNvPr id="5" name="Picture 4"/>
          <p:cNvPicPr>
            <a:picLocks noChangeAspect="1"/>
          </p:cNvPicPr>
          <p:nvPr/>
        </p:nvPicPr>
        <p:blipFill>
          <a:blip r:embed="rId3"/>
          <a:stretch>
            <a:fillRect/>
          </a:stretch>
        </p:blipFill>
        <p:spPr>
          <a:xfrm>
            <a:off x="1028580" y="1113023"/>
            <a:ext cx="1768024" cy="2653072"/>
          </a:xfrm>
          <a:prstGeom prst="rect">
            <a:avLst/>
          </a:prstGeom>
        </p:spPr>
      </p:pic>
      <p:pic>
        <p:nvPicPr>
          <p:cNvPr id="1026" name="Picture 2" descr="https://attachments.office.net/owa/shirley.c1@welearn365.com/service.svc/s/GetAttachmentThumbnail?id=AAMkADJiNDJiYzMxLWRjM2YtNDM4NC1iMWM2LWYxZTM3NDU5MDFhNABGAAAAAACPKzkrCoTyTIA%2BsFZuUwGTBwCHqGMzvkW%2FQZFuJccAWazKAAAAAAEMAACHqGMzvkW%2FQZFuJccAWazKAAA4iX%2FOAAABEgAQAIJin6CBtpJAqfuFetOWo1E%3D&amp;thumbnailType=2&amp;owa=outlook.office.com&amp;scriptVer=2019082310.17&amp;X-OWA-CANARY=jAgoQyEPckOtGIiq1cHGiqBI67DdMtcY3R_lU-j8AWKzSvT0GPNG46MTMmOOlEC2lNt1u1C3TZ0.&amp;token=eyJhbGciOiJSUzI1NiIsImtpZCI6IjA2MDBGOUY2NzQ2MjA3MzdFNzM0MDRFMjg3QzQ1QTgxOENCN0NFQjgiLCJ4NXQiOiJCZ0Q1OW5SaUJ6Zm5OQVRpaDhSYWdZeTN6cmciLCJ0eXAiOiJKV1QifQ.eyJvcmlnaW4iOiJodHRwczovL291dGxvb2sub2ZmaWNlLmNvbSIsInZlciI6IkV4Y2hhbmdlLkNhbGxiYWNrLlYxIiwiYXBwY3R4c2VuZGVyIjoiT3dhRG93bmxvYWRANGMxNTExZmEtYmFiOS00MzdhLWExOWQtYTllNTNmMjlmZGIwIiwiYXBwY3R4Ijoie1wibXNleGNocHJvdFwiOlwib3dhXCIsXCJwcmltYXJ5c2lkXCI6XCJTLTEtNS0yMS0yNzQzMTc1NzA3LTM2OTM5MjE4NjAtMTA1NDIyNDMyOC01NjQ3MjY5XCIsXCJwdWlkXCI6XCIxMTUzODAxMTE1MTcwOTM4MzY3XCIsXCJvaWRcIjpcIjdlNjhkOWMwLTEzNmQtNDgyOC1hNjgwLTIyN2Y1ZjcxZjBkN1wiLFwic2NvcGVcIjpcIk93YURvd25sb2FkXCJ9IiwibmJmIjoxNTY3NzgyOTU1LCJleHAiOjE1Njc3ODM1NTUsImlzcyI6IjAwMDAwMDAyLTAwMDAtMGZmMS1jZTAwLTAwMDAwMDAwMDAwMEA0YzE1MTFmYS1iYWI5LTQzN2EtYTE5ZC1hOWU1M2YyOWZkYjAiLCJhdWQiOiIwMDAwMDAwMi0wMDAwLTBmZjEtY2UwMC0wMDAwMDAwMDAwMDAvYXR0YWNobWVudHMub2ZmaWNlLm5ldEA0YzE1MTFmYS1iYWI5LTQzN2EtYTE5ZC1hOWU1M2YyOWZkYjAifQ.aUWuBC3z66lnctj4rB9IS4L4KzZDJa7U_qx_7vupE4HBEPJN7pJRZfmP8nmlQueXNyLV4mFfpKHFNVbz7kjZT4pwNw4eG2QNQpxz--zY03mqWCHRobqLd5Da5ak-tIado-aELfMc5s9R4v2X-Zl7uAShS5Fj8k0KxxZExZ2GCSHHKiXqm4xJjrA0X2MyCLRv_nKCgxhUwmjdO7irh0f6nXGtMwuxvQRuE9bfIGF3kETT0uZ3JkB5fxZHos8CCOsz5i2hMDB9mULAdvCTzmHG707wHp678QN-e67X5bb-aCvF3tUQjoAP5iHDK3sU7Jo6du4urBk-0yWVEnHWw9Bouw&amp;animation=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604" y="2753891"/>
            <a:ext cx="1499195" cy="20668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5591944" y="1422498"/>
            <a:ext cx="1522487" cy="2662786"/>
          </a:xfrm>
          <a:prstGeom prst="rect">
            <a:avLst/>
          </a:prstGeom>
        </p:spPr>
      </p:pic>
    </p:spTree>
    <p:extLst>
      <p:ext uri="{BB962C8B-B14F-4D97-AF65-F5344CB8AC3E}">
        <p14:creationId xmlns:p14="http://schemas.microsoft.com/office/powerpoint/2010/main" val="418177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Letter-join Plus 36" panose="02000505000000020003" pitchFamily="50" charset="0"/>
              </a:rPr>
              <a:t>SAFEGUARDING</a:t>
            </a:r>
            <a:endParaRPr lang="en-GB" b="1" dirty="0">
              <a:latin typeface="Letter-join Plus 36" panose="02000505000000020003" pitchFamily="50" charset="0"/>
            </a:endParaRPr>
          </a:p>
        </p:txBody>
      </p:sp>
      <p:sp>
        <p:nvSpPr>
          <p:cNvPr id="3" name="TextBox 2"/>
          <p:cNvSpPr txBox="1"/>
          <p:nvPr/>
        </p:nvSpPr>
        <p:spPr>
          <a:xfrm>
            <a:off x="479376" y="1447800"/>
            <a:ext cx="11089232" cy="3600986"/>
          </a:xfrm>
          <a:prstGeom prst="rect">
            <a:avLst/>
          </a:prstGeom>
          <a:noFill/>
        </p:spPr>
        <p:txBody>
          <a:bodyPr wrap="square" rtlCol="0">
            <a:spAutoFit/>
          </a:bodyPr>
          <a:lstStyle/>
          <a:p>
            <a:pPr marL="285750" indent="-285750">
              <a:buFont typeface="Arial" panose="020B0604020202020204" pitchFamily="34" charset="0"/>
              <a:buChar char="•"/>
            </a:pPr>
            <a:r>
              <a:rPr lang="en-GB" sz="1500" dirty="0" smtClean="0">
                <a:latin typeface="Letter-join Plus 36" panose="02000505000000020003" pitchFamily="50" charset="0"/>
              </a:rPr>
              <a:t>Safeguarding is everyone’s responsibility and the Safeguarding of your children is our highest priority</a:t>
            </a:r>
          </a:p>
          <a:p>
            <a:pPr marL="285750" indent="-285750">
              <a:buFont typeface="Arial" panose="020B0604020202020204" pitchFamily="34" charset="0"/>
              <a:buChar char="•"/>
            </a:pPr>
            <a:r>
              <a:rPr lang="en-GB" sz="1500" dirty="0" smtClean="0">
                <a:latin typeface="Letter-join Plus 36" panose="02000505000000020003" pitchFamily="50" charset="0"/>
              </a:rPr>
              <a:t>Mrs </a:t>
            </a:r>
            <a:r>
              <a:rPr lang="en-GB" sz="1500" dirty="0" err="1" smtClean="0">
                <a:latin typeface="Letter-join Plus 36" panose="02000505000000020003" pitchFamily="50" charset="0"/>
              </a:rPr>
              <a:t>Humphriss</a:t>
            </a:r>
            <a:r>
              <a:rPr lang="en-GB" sz="1500" dirty="0" smtClean="0">
                <a:latin typeface="Letter-join Plus 36" panose="02000505000000020003" pitchFamily="50" charset="0"/>
              </a:rPr>
              <a:t>, Mrs K </a:t>
            </a:r>
            <a:r>
              <a:rPr lang="en-GB" sz="1500" dirty="0">
                <a:latin typeface="Letter-join Plus 36" panose="02000505000000020003" pitchFamily="50" charset="0"/>
              </a:rPr>
              <a:t>Abernethy </a:t>
            </a:r>
            <a:r>
              <a:rPr lang="en-GB" sz="1500" dirty="0" smtClean="0">
                <a:latin typeface="Letter-join Plus 36" panose="02000505000000020003" pitchFamily="50" charset="0"/>
              </a:rPr>
              <a:t>, Mrs A Mitchell and Miss A </a:t>
            </a:r>
            <a:r>
              <a:rPr lang="en-GB" sz="1500" dirty="0" err="1" smtClean="0">
                <a:latin typeface="Letter-join Plus 36" panose="02000505000000020003" pitchFamily="50" charset="0"/>
              </a:rPr>
              <a:t>Cowcher</a:t>
            </a:r>
            <a:r>
              <a:rPr lang="en-GB" sz="1500" dirty="0" smtClean="0">
                <a:latin typeface="Letter-join Plus 36" panose="02000505000000020003" pitchFamily="50" charset="0"/>
              </a:rPr>
              <a:t> </a:t>
            </a:r>
            <a:r>
              <a:rPr lang="en-GB" sz="1500" dirty="0" smtClean="0">
                <a:latin typeface="Letter-join Plus 36" panose="02000505000000020003" pitchFamily="50" charset="0"/>
              </a:rPr>
              <a:t>are </a:t>
            </a:r>
            <a:r>
              <a:rPr lang="en-GB" sz="1500" dirty="0" smtClean="0">
                <a:latin typeface="Letter-join Plus 36" panose="02000505000000020003" pitchFamily="50" charset="0"/>
              </a:rPr>
              <a:t>the safeguarding leads in the school</a:t>
            </a:r>
          </a:p>
          <a:p>
            <a:pPr marL="285750" indent="-285750">
              <a:buFont typeface="Arial" panose="020B0604020202020204" pitchFamily="34" charset="0"/>
              <a:buChar char="•"/>
            </a:pPr>
            <a:r>
              <a:rPr lang="en-GB" sz="1500" dirty="0" smtClean="0">
                <a:latin typeface="Letter-join Plus 36" panose="02000505000000020003" pitchFamily="50" charset="0"/>
              </a:rPr>
              <a:t>EVERY member of staff is trained in Safeguarding and kept up to date with all current government polices and procedures to ensure the safety of your children</a:t>
            </a:r>
          </a:p>
          <a:p>
            <a:pPr marL="285750" indent="-285750">
              <a:buFont typeface="Arial" panose="020B0604020202020204" pitchFamily="34" charset="0"/>
              <a:buChar char="•"/>
            </a:pPr>
            <a:r>
              <a:rPr lang="en-GB" sz="1500" dirty="0" smtClean="0">
                <a:latin typeface="Letter-join Plus 36" panose="02000505000000020003" pitchFamily="50" charset="0"/>
              </a:rPr>
              <a:t>If you </a:t>
            </a:r>
            <a:r>
              <a:rPr lang="en-GB" sz="1500" dirty="0">
                <a:latin typeface="Letter-join Plus 36" panose="02000505000000020003" pitchFamily="50" charset="0"/>
              </a:rPr>
              <a:t>have ANY concerns about the welfare of a child please talk to </a:t>
            </a:r>
            <a:r>
              <a:rPr lang="en-GB" sz="1500" dirty="0">
                <a:latin typeface="Letter-join Plus 36" panose="02000505000000020003" pitchFamily="50" charset="0"/>
              </a:rPr>
              <a:t>Mrs </a:t>
            </a:r>
            <a:r>
              <a:rPr lang="en-GB" sz="1500" dirty="0" err="1">
                <a:latin typeface="Letter-join Plus 36" panose="02000505000000020003" pitchFamily="50" charset="0"/>
              </a:rPr>
              <a:t>Humphriss</a:t>
            </a:r>
            <a:r>
              <a:rPr lang="en-GB" sz="1500" dirty="0">
                <a:latin typeface="Letter-join Plus 36" panose="02000505000000020003" pitchFamily="50" charset="0"/>
              </a:rPr>
              <a:t>, Mrs K Abernethy , Mrs A Mitchell </a:t>
            </a:r>
            <a:r>
              <a:rPr lang="en-GB" sz="1500" dirty="0" smtClean="0">
                <a:latin typeface="Letter-join Plus 36" panose="02000505000000020003" pitchFamily="50" charset="0"/>
              </a:rPr>
              <a:t>or </a:t>
            </a:r>
            <a:r>
              <a:rPr lang="en-GB" sz="1500" dirty="0">
                <a:latin typeface="Letter-join Plus 36" panose="02000505000000020003" pitchFamily="50" charset="0"/>
              </a:rPr>
              <a:t>Miss A </a:t>
            </a:r>
            <a:r>
              <a:rPr lang="en-GB" sz="1500" dirty="0" err="1">
                <a:latin typeface="Letter-join Plus 36" panose="02000505000000020003" pitchFamily="50" charset="0"/>
              </a:rPr>
              <a:t>Cowcher</a:t>
            </a:r>
            <a:r>
              <a:rPr lang="en-GB" sz="1500" dirty="0">
                <a:latin typeface="Letter-join Plus 36" panose="02000505000000020003" pitchFamily="50" charset="0"/>
              </a:rPr>
              <a:t> , </a:t>
            </a:r>
            <a:r>
              <a:rPr lang="en-GB" sz="1500" dirty="0">
                <a:latin typeface="Letter-join Plus 36" panose="02000505000000020003" pitchFamily="50" charset="0"/>
              </a:rPr>
              <a:t>or contact the MASH team directly on:01926 </a:t>
            </a:r>
            <a:r>
              <a:rPr lang="en-GB" sz="1500" dirty="0" smtClean="0">
                <a:latin typeface="Letter-join Plus 36" panose="02000505000000020003" pitchFamily="50" charset="0"/>
              </a:rPr>
              <a:t>414144</a:t>
            </a:r>
          </a:p>
          <a:p>
            <a:pPr marL="285750" indent="-285750">
              <a:buFont typeface="Arial" panose="020B0604020202020204" pitchFamily="34" charset="0"/>
              <a:buChar char="•"/>
            </a:pPr>
            <a:r>
              <a:rPr lang="en-GB" sz="1500" dirty="0" smtClean="0">
                <a:latin typeface="Letter-join Plus 36" panose="02000505000000020003" pitchFamily="50" charset="0"/>
              </a:rPr>
              <a:t>If you have a concern about a member of staff regarding the safety of children then please discuss this with the </a:t>
            </a:r>
            <a:r>
              <a:rPr lang="en-GB" sz="1500" dirty="0" err="1" smtClean="0">
                <a:latin typeface="Letter-join Plus 36" panose="02000505000000020003" pitchFamily="50" charset="0"/>
              </a:rPr>
              <a:t>Headteacher</a:t>
            </a:r>
            <a:r>
              <a:rPr lang="en-GB" sz="1500" dirty="0" smtClean="0">
                <a:latin typeface="Letter-join Plus 36" panose="02000505000000020003" pitchFamily="50" charset="0"/>
              </a:rPr>
              <a:t>/DSL </a:t>
            </a:r>
            <a:r>
              <a:rPr lang="en-GB" sz="1500" dirty="0">
                <a:latin typeface="Letter-join Plus 36" panose="02000505000000020003" pitchFamily="50" charset="0"/>
              </a:rPr>
              <a:t>Mrs </a:t>
            </a:r>
            <a:r>
              <a:rPr lang="en-GB" sz="1500" dirty="0" err="1">
                <a:latin typeface="Letter-join Plus 36" panose="02000505000000020003" pitchFamily="50" charset="0"/>
              </a:rPr>
              <a:t>Humphriss</a:t>
            </a:r>
            <a:r>
              <a:rPr lang="en-GB" sz="1500" dirty="0">
                <a:latin typeface="Letter-join Plus 36" panose="02000505000000020003" pitchFamily="50" charset="0"/>
              </a:rPr>
              <a:t>, Mrs Abernethy or Paul </a:t>
            </a:r>
            <a:r>
              <a:rPr lang="en-GB" sz="1500" dirty="0" err="1" smtClean="0">
                <a:latin typeface="Letter-join Plus 36" panose="02000505000000020003" pitchFamily="50" charset="0"/>
              </a:rPr>
              <a:t>Wakeley</a:t>
            </a:r>
            <a:r>
              <a:rPr lang="en-GB" sz="1500" dirty="0" smtClean="0">
                <a:latin typeface="Letter-join Plus 36" panose="02000505000000020003" pitchFamily="50" charset="0"/>
              </a:rPr>
              <a:t>, </a:t>
            </a:r>
            <a:r>
              <a:rPr lang="en-GB" sz="1500" dirty="0" smtClean="0">
                <a:latin typeface="Letter-join Plus 36" panose="02000505000000020003" pitchFamily="50" charset="0"/>
              </a:rPr>
              <a:t>our chair of governors, whose contact details are available on the school website and are on posters around the school</a:t>
            </a:r>
          </a:p>
          <a:p>
            <a:pPr marL="285750" indent="-285750">
              <a:buFont typeface="Arial" panose="020B0604020202020204" pitchFamily="34" charset="0"/>
              <a:buChar char="•"/>
            </a:pPr>
            <a:r>
              <a:rPr lang="en-GB" sz="1500" dirty="0" smtClean="0">
                <a:latin typeface="Letter-join Plus 36" panose="02000505000000020003" pitchFamily="50" charset="0"/>
              </a:rPr>
              <a:t>We will be teaching your children about protective behaviours this term. This involves the children understanding their Early Warning signs, how they feel when things don’t feel right. It also provides them with the appropriate vocabulary to express themselves regarding what feels ok and what doesn’t.</a:t>
            </a:r>
          </a:p>
          <a:p>
            <a:pPr marL="285750" indent="-285750">
              <a:buFont typeface="Arial" panose="020B0604020202020204" pitchFamily="34" charset="0"/>
              <a:buChar char="•"/>
            </a:pPr>
            <a:r>
              <a:rPr lang="en-GB" sz="1500" dirty="0" smtClean="0">
                <a:latin typeface="Letter-join Plus 36" panose="02000505000000020003" pitchFamily="50" charset="0"/>
              </a:rPr>
              <a:t>Online safety is key and we will be teaching your children all about this every term.</a:t>
            </a:r>
          </a:p>
          <a:p>
            <a:pPr marL="285750" indent="-285750">
              <a:buFont typeface="Arial" panose="020B0604020202020204" pitchFamily="34" charset="0"/>
              <a:buChar char="•"/>
            </a:pPr>
            <a:r>
              <a:rPr lang="en-GB" sz="1500" dirty="0" smtClean="0">
                <a:latin typeface="Letter-join Plus 36" panose="02000505000000020003" pitchFamily="50" charset="0"/>
              </a:rPr>
              <a:t>Please look on our website for more online safety information for parents and other safeguarding information.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690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5914" y="36514"/>
            <a:ext cx="6797675" cy="1304925"/>
          </a:xfrm>
        </p:spPr>
        <p:txBody>
          <a:bodyPr/>
          <a:lstStyle/>
          <a:p>
            <a:pPr algn="ctr" eaLnBrk="1" hangingPunct="1"/>
            <a:r>
              <a:rPr lang="en-GB" altLang="en-US" u="sng" dirty="0" smtClean="0">
                <a:latin typeface="Letter-join Plus 36" panose="02000505000000020003" pitchFamily="50" charset="0"/>
              </a:rPr>
              <a:t>Start of the Day</a:t>
            </a:r>
          </a:p>
        </p:txBody>
      </p:sp>
      <p:sp>
        <p:nvSpPr>
          <p:cNvPr id="4099" name="Rectangle 3"/>
          <p:cNvSpPr>
            <a:spLocks noGrp="1" noChangeArrowheads="1"/>
          </p:cNvSpPr>
          <p:nvPr>
            <p:ph idx="1"/>
          </p:nvPr>
        </p:nvSpPr>
        <p:spPr>
          <a:xfrm>
            <a:off x="2152650" y="1341439"/>
            <a:ext cx="7772400" cy="5400675"/>
          </a:xfrm>
        </p:spPr>
        <p:txBody>
          <a:bodyPr rtlCol="0">
            <a:normAutofit fontScale="62500" lnSpcReduction="20000"/>
          </a:bodyPr>
          <a:lstStyle/>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All parents and children must wait on the playground until 8:45 when the bell will be rung.</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The children then enter the door next to the classroom.</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smtClean="0">
                <a:latin typeface="Letter-join Plus 36" panose="02000505000000020003" pitchFamily="50" charset="0"/>
              </a:rPr>
              <a:t>f </a:t>
            </a:r>
            <a:r>
              <a:rPr lang="en-GB" altLang="en-US" sz="3800" dirty="0">
                <a:latin typeface="Letter-join Plus 36" panose="02000505000000020003" pitchFamily="50" charset="0"/>
              </a:rPr>
              <a:t>you urgently need to speak to the class teacher before 8:45, please go to the office to see if they are available</a:t>
            </a:r>
            <a:r>
              <a:rPr lang="en-GB" altLang="en-US" sz="3800" dirty="0" smtClean="0">
                <a:latin typeface="Letter-join Plus 36" panose="02000505000000020003" pitchFamily="50" charset="0"/>
              </a:rPr>
              <a:t>.</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Please do not allow your children on the playground equipment before or after school.</a:t>
            </a: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If you arrive after 9:00am, please report to the office and sign your child in there.</a:t>
            </a:r>
          </a:p>
          <a:p>
            <a:pPr>
              <a:lnSpc>
                <a:spcPct val="120000"/>
              </a:lnSpc>
              <a:spcBef>
                <a:spcPts val="0"/>
              </a:spcBef>
              <a:buClr>
                <a:schemeClr val="accent1">
                  <a:lumMod val="75000"/>
                </a:schemeClr>
              </a:buClr>
              <a:buFont typeface="Wingdings" panose="05000000000000000000" pitchFamily="2" charset="2"/>
              <a:buChar char="§"/>
              <a:defRPr/>
            </a:pPr>
            <a:endParaRPr lang="en-GB" altLang="en-US" dirty="0" smtClean="0">
              <a:ea typeface="+mn-ea"/>
              <a:cs typeface="+mn-cs"/>
            </a:endParaRPr>
          </a:p>
          <a:p>
            <a:pPr>
              <a:lnSpc>
                <a:spcPct val="80000"/>
              </a:lnSpc>
              <a:spcBef>
                <a:spcPts val="0"/>
              </a:spcBef>
              <a:buClr>
                <a:schemeClr val="accent1">
                  <a:lumMod val="75000"/>
                </a:schemeClr>
              </a:buClr>
              <a:buFont typeface="Wingdings" panose="05000000000000000000" pitchFamily="2" charset="2"/>
              <a:buChar char="§"/>
              <a:defRPr/>
            </a:pPr>
            <a:endParaRPr lang="en-GB" altLang="en-US" dirty="0" smtClean="0">
              <a:ea typeface="+mn-ea"/>
              <a:cs typeface="+mn-cs"/>
            </a:endParaRPr>
          </a:p>
        </p:txBody>
      </p:sp>
    </p:spTree>
    <p:extLst>
      <p:ext uri="{BB962C8B-B14F-4D97-AF65-F5344CB8AC3E}">
        <p14:creationId xmlns:p14="http://schemas.microsoft.com/office/powerpoint/2010/main" val="1280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79776" y="-315416"/>
            <a:ext cx="7200900" cy="1485900"/>
          </a:xfrm>
        </p:spPr>
        <p:txBody>
          <a:bodyPr/>
          <a:lstStyle/>
          <a:p>
            <a:pPr eaLnBrk="1" hangingPunct="1"/>
            <a:r>
              <a:rPr lang="en-GB" altLang="en-US" u="sng" dirty="0" smtClean="0">
                <a:latin typeface="Letter-join Plus 36" panose="02000505000000020003" pitchFamily="50" charset="0"/>
              </a:rPr>
              <a:t>Rules and Rewards</a:t>
            </a:r>
          </a:p>
        </p:txBody>
      </p:sp>
      <p:sp>
        <p:nvSpPr>
          <p:cNvPr id="9219" name="Rectangle 3"/>
          <p:cNvSpPr>
            <a:spLocks noGrp="1" noChangeArrowheads="1"/>
          </p:cNvSpPr>
          <p:nvPr>
            <p:ph idx="1"/>
          </p:nvPr>
        </p:nvSpPr>
        <p:spPr>
          <a:xfrm>
            <a:off x="2754314" y="1773239"/>
            <a:ext cx="7229475" cy="4103687"/>
          </a:xfrm>
        </p:spPr>
        <p:txBody>
          <a:bodyPr>
            <a:normAutofit/>
          </a:bodyPr>
          <a:lstStyle/>
          <a:p>
            <a:pPr eaLnBrk="1" hangingPunct="1">
              <a:lnSpc>
                <a:spcPct val="90000"/>
              </a:lnSpc>
            </a:pPr>
            <a:r>
              <a:rPr lang="en-GB" altLang="en-US" sz="2400" dirty="0">
                <a:latin typeface="Letter-join Plus 36" panose="02000505000000020003" pitchFamily="50" charset="0"/>
              </a:rPr>
              <a:t>Heathcote Primary has one school rule ‘Respect’. </a:t>
            </a:r>
          </a:p>
          <a:p>
            <a:pPr eaLnBrk="1" hangingPunct="1">
              <a:lnSpc>
                <a:spcPct val="90000"/>
              </a:lnSpc>
            </a:pPr>
            <a:r>
              <a:rPr lang="en-GB" altLang="en-US" sz="2400" dirty="0">
                <a:latin typeface="Letter-join Plus 36" panose="02000505000000020003" pitchFamily="50" charset="0"/>
              </a:rPr>
              <a:t>House Points – every child is allocated a house and collects points for good work and behaviour.</a:t>
            </a:r>
          </a:p>
          <a:p>
            <a:pPr eaLnBrk="1" hangingPunct="1">
              <a:lnSpc>
                <a:spcPct val="90000"/>
              </a:lnSpc>
            </a:pPr>
            <a:r>
              <a:rPr lang="en-GB" altLang="en-US" sz="2400" dirty="0">
                <a:latin typeface="Letter-join Plus 36" panose="02000505000000020003" pitchFamily="50" charset="0"/>
              </a:rPr>
              <a:t>Playground rules – red/yellow card</a:t>
            </a:r>
          </a:p>
          <a:p>
            <a:pPr eaLnBrk="1" hangingPunct="1">
              <a:lnSpc>
                <a:spcPct val="90000"/>
              </a:lnSpc>
            </a:pPr>
            <a:r>
              <a:rPr lang="en-GB" altLang="en-US" sz="2400" dirty="0">
                <a:latin typeface="Letter-join Plus 36" panose="02000505000000020003" pitchFamily="50" charset="0"/>
              </a:rPr>
              <a:t>Please support us by helping us to reinforce the school rule </a:t>
            </a:r>
            <a:r>
              <a:rPr lang="mr-IN" altLang="en-US" sz="2400" dirty="0">
                <a:latin typeface="Letter-join Plus 36" panose="02000505000000020003" pitchFamily="50" charset="0"/>
              </a:rPr>
              <a:t>–</a:t>
            </a:r>
            <a:r>
              <a:rPr lang="en-GB" altLang="en-US" sz="2400" dirty="0">
                <a:latin typeface="Letter-join Plus 36" panose="02000505000000020003" pitchFamily="50" charset="0"/>
              </a:rPr>
              <a:t> teachers are not in the habit of telling children off for no reason so please support us in our decisions so we can all work together to ensure all the children feel safe and happy at Heathcote.</a:t>
            </a:r>
          </a:p>
        </p:txBody>
      </p:sp>
    </p:spTree>
    <p:extLst>
      <p:ext uri="{BB962C8B-B14F-4D97-AF65-F5344CB8AC3E}">
        <p14:creationId xmlns:p14="http://schemas.microsoft.com/office/powerpoint/2010/main" val="30867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40015" y="117477"/>
            <a:ext cx="5328194" cy="719236"/>
          </a:xfrm>
        </p:spPr>
        <p:txBody>
          <a:bodyPr/>
          <a:lstStyle/>
          <a:p>
            <a:pPr algn="ctr" eaLnBrk="1" hangingPunct="1"/>
            <a:r>
              <a:rPr lang="en-GB" altLang="en-US" u="sng" dirty="0" smtClean="0">
                <a:latin typeface="Letter-join Plus 36" panose="02000505000000020003" pitchFamily="50" charset="0"/>
              </a:rPr>
              <a:t>General</a:t>
            </a:r>
          </a:p>
        </p:txBody>
      </p:sp>
      <p:sp>
        <p:nvSpPr>
          <p:cNvPr id="10243" name="Rectangle 3"/>
          <p:cNvSpPr>
            <a:spLocks noGrp="1" noChangeArrowheads="1"/>
          </p:cNvSpPr>
          <p:nvPr>
            <p:ph idx="1"/>
          </p:nvPr>
        </p:nvSpPr>
        <p:spPr>
          <a:xfrm>
            <a:off x="1775520" y="836713"/>
            <a:ext cx="7848872" cy="5184575"/>
          </a:xfrm>
        </p:spPr>
        <p:txBody>
          <a:bodyPr>
            <a:normAutofit/>
          </a:bodyPr>
          <a:lstStyle/>
          <a:p>
            <a:pPr eaLnBrk="1" hangingPunct="1">
              <a:lnSpc>
                <a:spcPct val="80000"/>
              </a:lnSpc>
              <a:buFont typeface="Franklin Gothic Book" charset="0"/>
              <a:buChar char="■"/>
              <a:defRPr/>
            </a:pPr>
            <a:r>
              <a:rPr lang="en-GB" dirty="0">
                <a:latin typeface="Letter-join Plus 36" panose="02000505000000020003" pitchFamily="50" charset="0"/>
                <a:ea typeface="ＭＳ Ｐゴシック" charset="0"/>
              </a:rPr>
              <a:t>If you need to speak to a</a:t>
            </a:r>
            <a:r>
              <a:rPr lang="en-GB" dirty="0" smtClean="0">
                <a:latin typeface="Letter-join Plus 36" panose="02000505000000020003" pitchFamily="50" charset="0"/>
                <a:ea typeface="ＭＳ Ｐゴシック" charset="0"/>
              </a:rPr>
              <a:t> </a:t>
            </a:r>
            <a:r>
              <a:rPr lang="en-GB" dirty="0">
                <a:latin typeface="Letter-join Plus 36" panose="02000505000000020003" pitchFamily="50" charset="0"/>
                <a:ea typeface="ＭＳ Ｐゴシック" charset="0"/>
              </a:rPr>
              <a:t>teacher, please try to do so at the end of the </a:t>
            </a:r>
            <a:r>
              <a:rPr lang="en-GB" dirty="0" smtClean="0">
                <a:latin typeface="Letter-join Plus 36" panose="02000505000000020003" pitchFamily="50" charset="0"/>
                <a:ea typeface="ＭＳ Ｐゴシック" charset="0"/>
              </a:rPr>
              <a:t>day when there is more time obviously if it is urgent the teacher will be happy to speak in the morning before school. </a:t>
            </a:r>
            <a:endParaRPr lang="en-GB" dirty="0">
              <a:latin typeface="Letter-join Plus 36" panose="02000505000000020003" pitchFamily="50" charset="0"/>
              <a:ea typeface="ＭＳ Ｐゴシック" charset="0"/>
            </a:endParaRPr>
          </a:p>
          <a:p>
            <a:pPr eaLnBrk="1" hangingPunct="1">
              <a:lnSpc>
                <a:spcPct val="80000"/>
              </a:lnSpc>
              <a:buFont typeface="Franklin Gothic Book" charset="0"/>
              <a:buChar char="■"/>
              <a:defRPr/>
            </a:pPr>
            <a:r>
              <a:rPr lang="en-GB" dirty="0" smtClean="0">
                <a:latin typeface="Letter-join Plus 36" panose="02000505000000020003" pitchFamily="50" charset="0"/>
                <a:ea typeface="ＭＳ Ｐゴシック" charset="0"/>
              </a:rPr>
              <a:t>Please </a:t>
            </a:r>
            <a:r>
              <a:rPr lang="en-GB" dirty="0">
                <a:latin typeface="Letter-join Plus 36" panose="02000505000000020003" pitchFamily="50" charset="0"/>
                <a:ea typeface="ＭＳ Ｐゴシック" charset="0"/>
              </a:rPr>
              <a:t>n</a:t>
            </a:r>
            <a:r>
              <a:rPr lang="en-GB" dirty="0" smtClean="0">
                <a:latin typeface="Letter-join Plus 36" panose="02000505000000020003" pitchFamily="50" charset="0"/>
                <a:ea typeface="ＭＳ Ｐゴシック" charset="0"/>
              </a:rPr>
              <a:t>ame all school uniform and any equipment that the children would like to bring in to </a:t>
            </a:r>
            <a:r>
              <a:rPr lang="en-GB" dirty="0">
                <a:latin typeface="Letter-join Plus 36" panose="02000505000000020003" pitchFamily="50" charset="0"/>
                <a:ea typeface="ＭＳ Ｐゴシック" charset="0"/>
              </a:rPr>
              <a:t>avoid losses</a:t>
            </a:r>
            <a:r>
              <a:rPr lang="en-GB" dirty="0" smtClean="0">
                <a:latin typeface="Letter-join Plus 36" panose="02000505000000020003" pitchFamily="50" charset="0"/>
                <a:ea typeface="ＭＳ Ｐゴシック" charset="0"/>
              </a:rPr>
              <a:t>. Please do not provide your children will large bags, the pegs in the classroom have limited space. Book bags are the best!</a:t>
            </a:r>
            <a:endParaRPr lang="en-GB" dirty="0">
              <a:latin typeface="Letter-join Plus 36" panose="02000505000000020003" pitchFamily="50" charset="0"/>
              <a:ea typeface="ＭＳ Ｐゴシック" charset="0"/>
            </a:endParaRPr>
          </a:p>
          <a:p>
            <a:pPr eaLnBrk="1" hangingPunct="1">
              <a:lnSpc>
                <a:spcPct val="80000"/>
              </a:lnSpc>
              <a:buFont typeface="Franklin Gothic Book" charset="0"/>
              <a:buChar char="■"/>
              <a:defRPr/>
            </a:pPr>
            <a:r>
              <a:rPr lang="en-GB" dirty="0">
                <a:latin typeface="Letter-join Plus 36" panose="02000505000000020003" pitchFamily="50" charset="0"/>
                <a:ea typeface="ＭＳ Ｐゴシック" charset="0"/>
              </a:rPr>
              <a:t>Uniform: children must wear their school uniform correctly, children also need to tie their hair up if it is shoulder length or longer</a:t>
            </a:r>
            <a:r>
              <a:rPr lang="en-GB" dirty="0" smtClean="0">
                <a:latin typeface="Letter-join Plus 36" panose="02000505000000020003" pitchFamily="50" charset="0"/>
                <a:ea typeface="ＭＳ Ｐゴシック" charset="0"/>
              </a:rPr>
              <a:t>. Please do not send your children in with big bows in their hair and earrings </a:t>
            </a:r>
            <a:r>
              <a:rPr lang="en-GB" dirty="0">
                <a:latin typeface="Letter-join Plus 36" panose="02000505000000020003" pitchFamily="50" charset="0"/>
                <a:ea typeface="ＭＳ Ｐゴシック" charset="0"/>
              </a:rPr>
              <a:t>must be stud earrings</a:t>
            </a:r>
            <a:r>
              <a:rPr lang="en-GB" dirty="0" smtClean="0">
                <a:latin typeface="Letter-join Plus 36" panose="02000505000000020003" pitchFamily="50" charset="0"/>
                <a:ea typeface="ＭＳ Ｐゴシック" charset="0"/>
              </a:rPr>
              <a:t>.</a:t>
            </a:r>
          </a:p>
          <a:p>
            <a:pPr eaLnBrk="1" hangingPunct="1">
              <a:lnSpc>
                <a:spcPct val="80000"/>
              </a:lnSpc>
              <a:buFont typeface="Franklin Gothic Book" charset="0"/>
              <a:buChar char="■"/>
              <a:defRPr/>
            </a:pPr>
            <a:r>
              <a:rPr lang="en-GB" dirty="0" smtClean="0">
                <a:latin typeface="Letter-join Plus 36" panose="02000505000000020003" pitchFamily="50" charset="0"/>
                <a:ea typeface="ＭＳ Ｐゴシック" charset="0"/>
              </a:rPr>
              <a:t>The children are allowed to have a water bottle in the classroom. This can be refilled if needed.</a:t>
            </a:r>
          </a:p>
          <a:p>
            <a:pPr marL="0" indent="0">
              <a:lnSpc>
                <a:spcPct val="80000"/>
              </a:lnSpc>
              <a:buNone/>
              <a:defRPr/>
            </a:pPr>
            <a:endParaRPr lang="en-GB" dirty="0" smtClean="0">
              <a:latin typeface="Letter-join Plus 36" panose="02000505000000020003" pitchFamily="50" charset="0"/>
              <a:ea typeface="ＭＳ Ｐゴシック" charset="0"/>
            </a:endParaRPr>
          </a:p>
          <a:p>
            <a:pPr eaLnBrk="1" hangingPunct="1">
              <a:lnSpc>
                <a:spcPct val="80000"/>
              </a:lnSpc>
              <a:buFont typeface="Franklin Gothic Book" charset="0"/>
              <a:buChar char="■"/>
              <a:defRPr/>
            </a:pPr>
            <a:r>
              <a:rPr lang="en-GB" dirty="0" smtClean="0">
                <a:latin typeface="Letter-join Plus 36" panose="02000505000000020003" pitchFamily="50" charset="0"/>
                <a:ea typeface="ＭＳ Ｐゴシック" charset="0"/>
              </a:rPr>
              <a:t>Children can have pencil cases, which will be kept in their trays. All items should be be named.</a:t>
            </a:r>
          </a:p>
          <a:p>
            <a:pPr marL="0" indent="0">
              <a:lnSpc>
                <a:spcPct val="80000"/>
              </a:lnSpc>
              <a:buNone/>
              <a:defRPr/>
            </a:pPr>
            <a:endParaRPr lang="en-GB" dirty="0">
              <a:latin typeface="XCCW Joined 23a" charset="0"/>
              <a:ea typeface="ＭＳ Ｐゴシック" charset="0"/>
              <a:cs typeface="+mn-cs"/>
            </a:endParaRPr>
          </a:p>
        </p:txBody>
      </p:sp>
    </p:spTree>
    <p:extLst>
      <p:ext uri="{BB962C8B-B14F-4D97-AF65-F5344CB8AC3E}">
        <p14:creationId xmlns:p14="http://schemas.microsoft.com/office/powerpoint/2010/main" val="1263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66988" y="71438"/>
            <a:ext cx="6121300" cy="693266"/>
          </a:xfrm>
        </p:spPr>
        <p:txBody>
          <a:bodyPr/>
          <a:lstStyle/>
          <a:p>
            <a:pPr algn="ctr" eaLnBrk="1" hangingPunct="1"/>
            <a:r>
              <a:rPr lang="en-GB" altLang="en-US" u="sng" dirty="0" smtClean="0">
                <a:latin typeface="Letter-join Plus 36" panose="02000505000000020003" pitchFamily="50" charset="0"/>
              </a:rPr>
              <a:t>Contacts</a:t>
            </a:r>
          </a:p>
        </p:txBody>
      </p:sp>
      <p:sp>
        <p:nvSpPr>
          <p:cNvPr id="11267" name="Content Placeholder 2"/>
          <p:cNvSpPr>
            <a:spLocks noGrp="1"/>
          </p:cNvSpPr>
          <p:nvPr>
            <p:ph idx="1"/>
          </p:nvPr>
        </p:nvSpPr>
        <p:spPr>
          <a:xfrm>
            <a:off x="2027188" y="980728"/>
            <a:ext cx="7200900" cy="5400675"/>
          </a:xfrm>
        </p:spPr>
        <p:txBody>
          <a:bodyPr>
            <a:normAutofit/>
          </a:bodyPr>
          <a:lstStyle/>
          <a:p>
            <a:pPr eaLnBrk="1" hangingPunct="1"/>
            <a:r>
              <a:rPr lang="en-GB" altLang="en-US" sz="2200" dirty="0">
                <a:latin typeface="Letter-join Plus 36" panose="02000505000000020003" pitchFamily="50" charset="0"/>
              </a:rPr>
              <a:t>Twitter: You can keep up to date with what all the exciting things we are doing by following the class Twitter page </a:t>
            </a:r>
            <a:r>
              <a:rPr lang="mr-IN" altLang="en-US" sz="2200" dirty="0" smtClean="0">
                <a:latin typeface="Letter-join Plus 36" panose="02000505000000020003" pitchFamily="50" charset="0"/>
              </a:rPr>
              <a:t>…</a:t>
            </a:r>
            <a:r>
              <a:rPr lang="en-GB" altLang="en-US" sz="2200" dirty="0" smtClean="0">
                <a:latin typeface="Letter-join Plus 36" panose="02000505000000020003" pitchFamily="50" charset="0"/>
              </a:rPr>
              <a:t> Foxes is coming soon!</a:t>
            </a:r>
            <a:r>
              <a:rPr lang="en-US" altLang="en-US" sz="2200" dirty="0" smtClean="0">
                <a:latin typeface="Letter-join Plus 36" panose="02000505000000020003" pitchFamily="50" charset="0"/>
              </a:rPr>
              <a:t> </a:t>
            </a:r>
            <a:endParaRPr lang="en-US" altLang="en-US" sz="2200" dirty="0">
              <a:latin typeface="Letter-join Plus 36" panose="02000505000000020003" pitchFamily="50" charset="0"/>
            </a:endParaRPr>
          </a:p>
          <a:p>
            <a:pPr eaLnBrk="1" hangingPunct="1"/>
            <a:r>
              <a:rPr lang="en-US" altLang="en-US" sz="2200" dirty="0">
                <a:latin typeface="Letter-join Plus 36" panose="02000505000000020003" pitchFamily="50" charset="0"/>
              </a:rPr>
              <a:t>In addition there will also be a newsletter that will come home with children on a Friday.</a:t>
            </a:r>
          </a:p>
          <a:p>
            <a:pPr eaLnBrk="1" hangingPunct="1"/>
            <a:r>
              <a:rPr lang="en-US" altLang="en-US" sz="2200" dirty="0">
                <a:latin typeface="Letter-join Plus 36" panose="02000505000000020003" pitchFamily="50" charset="0"/>
              </a:rPr>
              <a:t>At the beginning of each term you will also be provided with a curriculum map that outlines the exciting topics that the children will be learning about.</a:t>
            </a:r>
          </a:p>
          <a:p>
            <a:pPr eaLnBrk="1" hangingPunct="1"/>
            <a:r>
              <a:rPr lang="en-US" altLang="en-US" sz="2200" dirty="0">
                <a:latin typeface="Letter-join Plus 36" panose="02000505000000020003" pitchFamily="50" charset="0"/>
              </a:rPr>
              <a:t>Another source of information is the school website, here there is a link to all our letters, twitter pages etc.</a:t>
            </a:r>
          </a:p>
          <a:p>
            <a:pPr eaLnBrk="1" hangingPunct="1">
              <a:buFont typeface="Franklin Gothic Book" panose="020B0503020102020204" pitchFamily="34" charset="0"/>
              <a:buNone/>
            </a:pPr>
            <a:endParaRPr lang="en-GB" altLang="en-US" sz="1900" dirty="0">
              <a:latin typeface="XCCW Joined 23a" pitchFamily="66" charset="0"/>
            </a:endParaRPr>
          </a:p>
        </p:txBody>
      </p:sp>
    </p:spTree>
    <p:extLst>
      <p:ext uri="{BB962C8B-B14F-4D97-AF65-F5344CB8AC3E}">
        <p14:creationId xmlns:p14="http://schemas.microsoft.com/office/powerpoint/2010/main" val="13029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52700" y="115888"/>
            <a:ext cx="7200900" cy="1485900"/>
          </a:xfrm>
        </p:spPr>
        <p:txBody>
          <a:bodyPr/>
          <a:lstStyle/>
          <a:p>
            <a:pPr algn="ctr" eaLnBrk="1" hangingPunct="1"/>
            <a:r>
              <a:rPr lang="en-GB" altLang="en-US" u="sng" dirty="0" smtClean="0">
                <a:latin typeface="Letter-join Plus 36" panose="02000505000000020003" pitchFamily="50" charset="0"/>
              </a:rPr>
              <a:t>P.E and Equipment</a:t>
            </a:r>
          </a:p>
        </p:txBody>
      </p:sp>
      <p:sp>
        <p:nvSpPr>
          <p:cNvPr id="12291" name="Rectangle 3"/>
          <p:cNvSpPr>
            <a:spLocks noGrp="1" noChangeArrowheads="1"/>
          </p:cNvSpPr>
          <p:nvPr>
            <p:ph idx="1"/>
          </p:nvPr>
        </p:nvSpPr>
        <p:spPr>
          <a:xfrm>
            <a:off x="1981200" y="1773238"/>
            <a:ext cx="7772400" cy="4679950"/>
          </a:xfrm>
        </p:spPr>
        <p:txBody>
          <a:bodyPr/>
          <a:lstStyle/>
          <a:p>
            <a:pPr eaLnBrk="1" hangingPunct="1">
              <a:lnSpc>
                <a:spcPct val="80000"/>
              </a:lnSpc>
            </a:pPr>
            <a:r>
              <a:rPr lang="en-GB" altLang="en-US" dirty="0" smtClean="0">
                <a:latin typeface="Letter-join Plus 36" panose="02000505000000020003" pitchFamily="50" charset="0"/>
              </a:rPr>
              <a:t>P.E is a statutory programme of study so all children must take part in P.E lessons.  </a:t>
            </a:r>
          </a:p>
          <a:p>
            <a:pPr eaLnBrk="1" hangingPunct="1">
              <a:lnSpc>
                <a:spcPct val="80000"/>
              </a:lnSpc>
            </a:pPr>
            <a:endParaRPr lang="en-GB" altLang="en-US" dirty="0" smtClean="0">
              <a:latin typeface="Letter-join Plus 36" panose="02000505000000020003" pitchFamily="50" charset="0"/>
            </a:endParaRPr>
          </a:p>
          <a:p>
            <a:pPr eaLnBrk="1" hangingPunct="1">
              <a:lnSpc>
                <a:spcPct val="80000"/>
              </a:lnSpc>
            </a:pPr>
            <a:r>
              <a:rPr lang="en-GB" altLang="en-US" dirty="0" smtClean="0">
                <a:latin typeface="Letter-join Plus 36" panose="02000505000000020003" pitchFamily="50" charset="0"/>
              </a:rPr>
              <a:t>P.E. kit: white top, white or black shorts, black pumps. P.E kits have to be in school all week.</a:t>
            </a:r>
          </a:p>
          <a:p>
            <a:pPr eaLnBrk="1" hangingPunct="1">
              <a:lnSpc>
                <a:spcPct val="80000"/>
              </a:lnSpc>
            </a:pPr>
            <a:endParaRPr lang="en-GB" altLang="en-US" dirty="0" smtClean="0">
              <a:latin typeface="Letter-join Plus 36" panose="02000505000000020003" pitchFamily="50" charset="0"/>
            </a:endParaRPr>
          </a:p>
          <a:p>
            <a:pPr eaLnBrk="1" hangingPunct="1">
              <a:lnSpc>
                <a:spcPct val="80000"/>
              </a:lnSpc>
            </a:pPr>
            <a:r>
              <a:rPr lang="en-GB" altLang="en-US" dirty="0" smtClean="0">
                <a:latin typeface="Letter-join Plus 36" panose="02000505000000020003" pitchFamily="50" charset="0"/>
              </a:rPr>
              <a:t> If for any reason your child cannot participate in either of these please send your child in with a written note explaining why.</a:t>
            </a:r>
          </a:p>
          <a:p>
            <a:pPr eaLnBrk="1" hangingPunct="1">
              <a:lnSpc>
                <a:spcPct val="80000"/>
              </a:lnSpc>
            </a:pPr>
            <a:endParaRPr lang="en-GB" altLang="en-US" dirty="0" smtClean="0">
              <a:latin typeface="Letter-join Plus 36" panose="02000505000000020003" pitchFamily="50" charset="0"/>
            </a:endParaRPr>
          </a:p>
          <a:p>
            <a:pPr eaLnBrk="1" hangingPunct="1">
              <a:lnSpc>
                <a:spcPct val="80000"/>
              </a:lnSpc>
            </a:pPr>
            <a:r>
              <a:rPr lang="en-GB" altLang="en-US" dirty="0" smtClean="0">
                <a:latin typeface="Letter-join Plus 36" panose="02000505000000020003" pitchFamily="50" charset="0"/>
              </a:rPr>
              <a:t>Letters will go home if children do not have suitable clothing and footwear.</a:t>
            </a:r>
          </a:p>
        </p:txBody>
      </p:sp>
    </p:spTree>
    <p:extLst>
      <p:ext uri="{BB962C8B-B14F-4D97-AF65-F5344CB8AC3E}">
        <p14:creationId xmlns:p14="http://schemas.microsoft.com/office/powerpoint/2010/main" val="4353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52700" y="115888"/>
            <a:ext cx="5991572" cy="576808"/>
          </a:xfrm>
        </p:spPr>
        <p:txBody>
          <a:bodyPr/>
          <a:lstStyle/>
          <a:p>
            <a:pPr algn="ctr" eaLnBrk="1" hangingPunct="1"/>
            <a:r>
              <a:rPr lang="en-GB" altLang="en-US" u="sng" dirty="0" smtClean="0">
                <a:latin typeface="XCCW Joined 23a" pitchFamily="66" charset="0"/>
              </a:rPr>
              <a:t>Homework</a:t>
            </a:r>
          </a:p>
        </p:txBody>
      </p:sp>
      <p:sp>
        <p:nvSpPr>
          <p:cNvPr id="13315" name="Rectangle 3"/>
          <p:cNvSpPr>
            <a:spLocks noGrp="1" noChangeArrowheads="1"/>
          </p:cNvSpPr>
          <p:nvPr>
            <p:ph idx="1"/>
          </p:nvPr>
        </p:nvSpPr>
        <p:spPr>
          <a:xfrm>
            <a:off x="1948036" y="908720"/>
            <a:ext cx="7200900" cy="5545138"/>
          </a:xfrm>
        </p:spPr>
        <p:txBody>
          <a:bodyPr>
            <a:normAutofit/>
          </a:bodyPr>
          <a:lstStyle/>
          <a:p>
            <a:r>
              <a:rPr lang="en-GB" altLang="en-US" sz="1800" dirty="0">
                <a:latin typeface="Letter-join Plus 36" panose="02000505000000020003" pitchFamily="50" charset="0"/>
              </a:rPr>
              <a:t>At Heathcote we value the partnership that we have with parents in supporting children's learning and development. We recognise and value the vital part parents play in their child's education. We believe that an effective partnership between the school and parents is essential and contributes to the success of our pupils. At the same time, we DO NOT believe in giving out lots of worksheets as homework – there is little evidence to show how this type of home learning supports your child’s progress. </a:t>
            </a:r>
          </a:p>
          <a:p>
            <a:r>
              <a:rPr lang="en-GB" altLang="en-US" sz="1800" dirty="0">
                <a:latin typeface="Letter-join Plus 36" panose="02000505000000020003" pitchFamily="50" charset="0"/>
              </a:rPr>
              <a:t>Instead, we will be sending out a new home learning sheet detailing some of the following week’s activities in school. Your child would benefit enormously from you discussing these with them during the week and helping us to practise new skills at home. In line with our homework policy, there is no worksheet style homework, however we do expect children to read daily, practice their times tables and learn spellings every week.  </a:t>
            </a:r>
            <a:endParaRPr lang="en-GB" altLang="en-US" dirty="0" smtClean="0">
              <a:latin typeface="Letter-join Plus 36" panose="02000505000000020003" pitchFamily="50" charset="0"/>
            </a:endParaRPr>
          </a:p>
          <a:p>
            <a:pPr eaLnBrk="1" hangingPunct="1">
              <a:lnSpc>
                <a:spcPct val="80000"/>
              </a:lnSpc>
            </a:pPr>
            <a:r>
              <a:rPr lang="en-GB" altLang="en-US" sz="1800" dirty="0">
                <a:latin typeface="Letter-join Plus 36" panose="02000505000000020003" pitchFamily="50" charset="0"/>
              </a:rPr>
              <a:t>Reading – It’s important that your child reads widely at home, every child at Heathcote Primary has a target to read</a:t>
            </a:r>
            <a:r>
              <a:rPr lang="en-GB" altLang="en-US" sz="1800" b="1" dirty="0">
                <a:latin typeface="Letter-join Plus 36" panose="02000505000000020003" pitchFamily="50" charset="0"/>
              </a:rPr>
              <a:t> every </a:t>
            </a:r>
            <a:r>
              <a:rPr lang="en-GB" altLang="en-US" sz="1800" dirty="0">
                <a:latin typeface="Letter-join Plus 36" panose="02000505000000020003" pitchFamily="50" charset="0"/>
              </a:rPr>
              <a:t>day e.g. This could be for a few minutes travelling home in the car, spending 5 minutes reading to an older sibling, reading and sharing a story book before bed. Each child will have a reading diary that will be checked and if we notice your child isn’t reading we will send a letter home to remind you of the schools targets.</a:t>
            </a:r>
          </a:p>
          <a:p>
            <a:pPr eaLnBrk="1" hangingPunct="1">
              <a:lnSpc>
                <a:spcPct val="80000"/>
              </a:lnSpc>
            </a:pPr>
            <a:endParaRPr lang="en-GB" altLang="en-US" dirty="0" smtClean="0">
              <a:latin typeface="XCCW Joined 23a" pitchFamily="66" charset="0"/>
            </a:endParaRPr>
          </a:p>
        </p:txBody>
      </p:sp>
    </p:spTree>
    <p:extLst>
      <p:ext uri="{BB962C8B-B14F-4D97-AF65-F5344CB8AC3E}">
        <p14:creationId xmlns:p14="http://schemas.microsoft.com/office/powerpoint/2010/main" val="28326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5188" y="125415"/>
            <a:ext cx="6481092" cy="999330"/>
          </a:xfrm>
        </p:spPr>
        <p:txBody>
          <a:bodyPr/>
          <a:lstStyle/>
          <a:p>
            <a:pPr algn="ctr" eaLnBrk="1" hangingPunct="1"/>
            <a:r>
              <a:rPr lang="en-GB" altLang="en-US" u="sng" dirty="0" smtClean="0">
                <a:latin typeface="Letter-join Plus 36" panose="02000505000000020003" pitchFamily="50" charset="0"/>
              </a:rPr>
              <a:t>School Trips</a:t>
            </a:r>
          </a:p>
        </p:txBody>
      </p:sp>
      <p:sp>
        <p:nvSpPr>
          <p:cNvPr id="16387" name="Rectangle 3"/>
          <p:cNvSpPr>
            <a:spLocks noGrp="1" noChangeArrowheads="1"/>
          </p:cNvSpPr>
          <p:nvPr>
            <p:ph idx="1"/>
          </p:nvPr>
        </p:nvSpPr>
        <p:spPr>
          <a:xfrm>
            <a:off x="1559496" y="1557338"/>
            <a:ext cx="8194104" cy="5300662"/>
          </a:xfrm>
        </p:spPr>
        <p:txBody>
          <a:bodyPr rtlCol="0">
            <a:normAutofit/>
          </a:bodyPr>
          <a:lstStyle/>
          <a:p>
            <a:pPr marL="384048" indent="-384048">
              <a:lnSpc>
                <a:spcPct val="80000"/>
              </a:lnSpc>
              <a:defRPr/>
            </a:pPr>
            <a:r>
              <a:rPr lang="en-GB" altLang="en-US" sz="2400" dirty="0">
                <a:latin typeface="Letter-join Plus 36" panose="02000505000000020003" pitchFamily="50" charset="0"/>
              </a:rPr>
              <a:t>School trips are always educational and not just fun. We aim for one main trip but this could sometimes be two, normally with a coach cost each year but we also plan for excursions around the local </a:t>
            </a:r>
            <a:r>
              <a:rPr lang="en-GB" altLang="en-US" sz="2400" dirty="0" smtClean="0">
                <a:latin typeface="Letter-join Plus 36" panose="02000505000000020003" pitchFamily="50" charset="0"/>
              </a:rPr>
              <a:t>area.</a:t>
            </a:r>
            <a:endParaRPr lang="en-GB" altLang="en-US" sz="2400" dirty="0">
              <a:latin typeface="Letter-join Plus 36" panose="02000505000000020003" pitchFamily="50" charset="0"/>
            </a:endParaRPr>
          </a:p>
          <a:p>
            <a:pPr marL="384048" indent="-384048">
              <a:lnSpc>
                <a:spcPct val="80000"/>
              </a:lnSpc>
              <a:defRPr/>
            </a:pPr>
            <a:r>
              <a:rPr lang="en-GB" altLang="en-US" sz="2400" dirty="0">
                <a:latin typeface="Letter-join Plus 36" panose="02000505000000020003" pitchFamily="50" charset="0"/>
              </a:rPr>
              <a:t>Unfortunately, if people do not pay for trips they may have to be cancelled.</a:t>
            </a:r>
          </a:p>
          <a:p>
            <a:pPr marL="384048" indent="-384048">
              <a:lnSpc>
                <a:spcPct val="80000"/>
              </a:lnSpc>
              <a:defRPr/>
            </a:pPr>
            <a:r>
              <a:rPr lang="en-GB" altLang="en-US" sz="2400" dirty="0">
                <a:latin typeface="Letter-join Plus 36" panose="02000505000000020003" pitchFamily="50" charset="0"/>
              </a:rPr>
              <a:t>However, if you are finding it difficult to pay for a trip please speak to the </a:t>
            </a:r>
            <a:r>
              <a:rPr lang="en-GB" altLang="en-US" sz="2400">
                <a:latin typeface="Letter-join Plus 36" panose="02000505000000020003" pitchFamily="50" charset="0"/>
              </a:rPr>
              <a:t>Head </a:t>
            </a:r>
            <a:r>
              <a:rPr lang="en-GB" altLang="en-US" sz="2400" smtClean="0">
                <a:latin typeface="Letter-join Plus 36" panose="02000505000000020003" pitchFamily="50" charset="0"/>
              </a:rPr>
              <a:t>Teacher </a:t>
            </a:r>
            <a:r>
              <a:rPr lang="en-GB" altLang="en-US" sz="2400" dirty="0">
                <a:latin typeface="Letter-join Plus 36" panose="02000505000000020003" pitchFamily="50" charset="0"/>
              </a:rPr>
              <a:t>confidentially.</a:t>
            </a:r>
          </a:p>
          <a:p>
            <a:pPr marL="384048" indent="-384048">
              <a:lnSpc>
                <a:spcPct val="80000"/>
              </a:lnSpc>
              <a:defRPr/>
            </a:pPr>
            <a:r>
              <a:rPr lang="en-GB" altLang="en-US" sz="2400" dirty="0">
                <a:latin typeface="Letter-join Plus 36" panose="02000505000000020003" pitchFamily="50" charset="0"/>
              </a:rPr>
              <a:t>All trips should be paid via Parent Pay, please speak to the office if you need this to be set up.</a:t>
            </a:r>
          </a:p>
        </p:txBody>
      </p:sp>
    </p:spTree>
    <p:extLst>
      <p:ext uri="{BB962C8B-B14F-4D97-AF65-F5344CB8AC3E}">
        <p14:creationId xmlns:p14="http://schemas.microsoft.com/office/powerpoint/2010/main" val="406969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70163" y="115888"/>
            <a:ext cx="7200900" cy="1485900"/>
          </a:xfrm>
        </p:spPr>
        <p:txBody>
          <a:bodyPr/>
          <a:lstStyle/>
          <a:p>
            <a:pPr algn="ctr" eaLnBrk="1" hangingPunct="1"/>
            <a:r>
              <a:rPr lang="en-GB" altLang="en-US" u="sng" dirty="0" smtClean="0">
                <a:latin typeface="Letter-join Plus 36" panose="02000505000000020003" pitchFamily="50" charset="0"/>
              </a:rPr>
              <a:t>Break times and Lunchtimes</a:t>
            </a:r>
          </a:p>
        </p:txBody>
      </p:sp>
      <p:sp>
        <p:nvSpPr>
          <p:cNvPr id="27651" name="Rectangle 3"/>
          <p:cNvSpPr>
            <a:spLocks noGrp="1" noChangeArrowheads="1"/>
          </p:cNvSpPr>
          <p:nvPr>
            <p:ph idx="1"/>
          </p:nvPr>
        </p:nvSpPr>
        <p:spPr>
          <a:xfrm>
            <a:off x="1487488" y="1700212"/>
            <a:ext cx="8283575" cy="5157787"/>
          </a:xfrm>
        </p:spPr>
        <p:txBody>
          <a:bodyPr rtlCol="0">
            <a:normAutofit/>
          </a:bodyPr>
          <a:lstStyle/>
          <a:p>
            <a:pPr marL="384048" indent="-384048">
              <a:lnSpc>
                <a:spcPct val="80000"/>
              </a:lnSpc>
              <a:buClr>
                <a:schemeClr val="accent1">
                  <a:lumMod val="75000"/>
                </a:schemeClr>
              </a:buClr>
              <a:buFont typeface="Arial"/>
              <a:buChar char="•"/>
              <a:defRPr/>
            </a:pPr>
            <a:r>
              <a:rPr lang="en-GB" altLang="en-US" dirty="0" err="1" smtClean="0">
                <a:latin typeface="Letter-join Plus 36" panose="02000505000000020003" pitchFamily="50" charset="0"/>
              </a:rPr>
              <a:t>Heathcote</a:t>
            </a:r>
            <a:r>
              <a:rPr lang="en-GB" altLang="en-US" dirty="0" smtClean="0">
                <a:latin typeface="Letter-join Plus 36" panose="02000505000000020003" pitchFamily="50" charset="0"/>
              </a:rPr>
              <a:t> is a healthy eating school.</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Children are provided every day with a healthy fruit snack at morning break, </a:t>
            </a:r>
          </a:p>
          <a:p>
            <a:pPr marL="384048" indent="-384048">
              <a:lnSpc>
                <a:spcPct val="80000"/>
              </a:lnSpc>
              <a:buClr>
                <a:schemeClr val="accent1">
                  <a:lumMod val="75000"/>
                </a:schemeClr>
              </a:buClr>
              <a:buFont typeface="Arial"/>
              <a:buChar char="•"/>
              <a:defRPr/>
            </a:pPr>
            <a:r>
              <a:rPr lang="en-GB" altLang="en-US" dirty="0">
                <a:latin typeface="Letter-join Plus 36" panose="02000505000000020003" pitchFamily="50" charset="0"/>
              </a:rPr>
              <a:t>T</a:t>
            </a:r>
            <a:r>
              <a:rPr lang="en-GB" altLang="en-US" dirty="0" smtClean="0">
                <a:latin typeface="Letter-join Plus 36" panose="02000505000000020003" pitchFamily="50" charset="0"/>
              </a:rPr>
              <a:t>here is also an opportunity for children to have a drink of milk each day but this will need to be ordered and paid for through the school office.</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If children are having a school lunch, they choose their red, green or sandwich option at the beginning of the day. </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Alternatively children are allowed to come in with their own packed lunch but please do not provide your children with any fizzy drinks, chocolate or sweets.</a:t>
            </a:r>
          </a:p>
          <a:p>
            <a:pPr marL="384048" indent="-384048">
              <a:lnSpc>
                <a:spcPct val="80000"/>
              </a:lnSpc>
              <a:buClr>
                <a:schemeClr val="accent1">
                  <a:lumMod val="75000"/>
                </a:schemeClr>
              </a:buClr>
              <a:buFont typeface="Arial"/>
              <a:buChar char="•"/>
              <a:defRPr/>
            </a:pPr>
            <a:endParaRPr lang="en-GB" altLang="en-US" dirty="0" smtClean="0">
              <a:ea typeface="+mn-ea"/>
              <a:cs typeface="+mn-cs"/>
            </a:endParaRPr>
          </a:p>
        </p:txBody>
      </p:sp>
    </p:spTree>
    <p:extLst>
      <p:ext uri="{BB962C8B-B14F-4D97-AF65-F5344CB8AC3E}">
        <p14:creationId xmlns:p14="http://schemas.microsoft.com/office/powerpoint/2010/main" val="793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DE8BD18C-BB6B-4682-868D-83DA48E4EB75}" vid="{737B1A93-DF05-4E1D-9B85-4E3AAA23E5A4}"/>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tf03896101</Template>
  <TotalTime>27647</TotalTime>
  <Words>1396</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ＭＳ Ｐゴシック</vt:lpstr>
      <vt:lpstr>Arial</vt:lpstr>
      <vt:lpstr>Franklin Gothic Book</vt:lpstr>
      <vt:lpstr>Letter-join Plus 36</vt:lpstr>
      <vt:lpstr>Mangal</vt:lpstr>
      <vt:lpstr>Times New Roman</vt:lpstr>
      <vt:lpstr>Wingdings</vt:lpstr>
      <vt:lpstr>XCCW Joined 23a</vt:lpstr>
      <vt:lpstr>Children Friends 16x9</vt:lpstr>
      <vt:lpstr>Welcome to Year 2</vt:lpstr>
      <vt:lpstr>Start of the Day</vt:lpstr>
      <vt:lpstr>Rules and Rewards</vt:lpstr>
      <vt:lpstr>General</vt:lpstr>
      <vt:lpstr>Contacts</vt:lpstr>
      <vt:lpstr>P.E and Equipment</vt:lpstr>
      <vt:lpstr>Homework</vt:lpstr>
      <vt:lpstr>School Trips</vt:lpstr>
      <vt:lpstr>Break times and Lunchtimes</vt:lpstr>
      <vt:lpstr>End of the Day</vt:lpstr>
      <vt:lpstr>SAFEGUARDING LEADERS</vt:lpstr>
      <vt:lpstr>SAFEGUARDING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Parents Welcome Meeting</dc:title>
  <dc:creator>Lara Jeffries</dc:creator>
  <cp:keywords/>
  <cp:lastModifiedBy>C Shirley HEA</cp:lastModifiedBy>
  <cp:revision>58</cp:revision>
  <cp:lastPrinted>2017-09-20T13:27:42Z</cp:lastPrinted>
  <dcterms:created xsi:type="dcterms:W3CDTF">2017-05-06T10:18:17Z</dcterms:created>
  <dcterms:modified xsi:type="dcterms:W3CDTF">2019-09-06T15:25:46Z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